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70" r:id="rId2"/>
    <p:sldId id="257" r:id="rId3"/>
    <p:sldId id="269" r:id="rId4"/>
    <p:sldId id="258" r:id="rId5"/>
    <p:sldId id="268" r:id="rId6"/>
    <p:sldId id="267" r:id="rId7"/>
    <p:sldId id="256" r:id="rId8"/>
    <p:sldId id="336" r:id="rId9"/>
    <p:sldId id="337" r:id="rId10"/>
    <p:sldId id="338" r:id="rId11"/>
    <p:sldId id="343" r:id="rId12"/>
    <p:sldId id="528" r:id="rId13"/>
    <p:sldId id="403" r:id="rId14"/>
    <p:sldId id="329" r:id="rId15"/>
    <p:sldId id="330" r:id="rId16"/>
    <p:sldId id="331" r:id="rId17"/>
    <p:sldId id="332" r:id="rId18"/>
    <p:sldId id="333" r:id="rId19"/>
    <p:sldId id="345" r:id="rId20"/>
    <p:sldId id="346" r:id="rId21"/>
    <p:sldId id="339" r:id="rId22"/>
    <p:sldId id="532" r:id="rId23"/>
    <p:sldId id="401" r:id="rId24"/>
    <p:sldId id="400" r:id="rId25"/>
    <p:sldId id="397" r:id="rId26"/>
    <p:sldId id="529" r:id="rId27"/>
    <p:sldId id="404" r:id="rId28"/>
    <p:sldId id="382" r:id="rId29"/>
    <p:sldId id="405" r:id="rId30"/>
    <p:sldId id="417" r:id="rId31"/>
    <p:sldId id="418" r:id="rId32"/>
    <p:sldId id="406" r:id="rId33"/>
    <p:sldId id="422" r:id="rId34"/>
    <p:sldId id="409" r:id="rId35"/>
    <p:sldId id="420" r:id="rId36"/>
    <p:sldId id="421" r:id="rId37"/>
    <p:sldId id="423" r:id="rId38"/>
    <p:sldId id="424" r:id="rId39"/>
    <p:sldId id="425" r:id="rId40"/>
    <p:sldId id="426" r:id="rId41"/>
    <p:sldId id="488" r:id="rId42"/>
    <p:sldId id="489" r:id="rId43"/>
    <p:sldId id="490" r:id="rId44"/>
    <p:sldId id="492" r:id="rId45"/>
    <p:sldId id="416" r:id="rId46"/>
    <p:sldId id="527" r:id="rId47"/>
    <p:sldId id="517" r:id="rId48"/>
    <p:sldId id="519" r:id="rId49"/>
    <p:sldId id="473" r:id="rId50"/>
    <p:sldId id="520" r:id="rId51"/>
    <p:sldId id="524" r:id="rId52"/>
    <p:sldId id="525" r:id="rId53"/>
    <p:sldId id="534" r:id="rId54"/>
    <p:sldId id="538" r:id="rId55"/>
    <p:sldId id="535" r:id="rId56"/>
    <p:sldId id="536" r:id="rId57"/>
    <p:sldId id="537" r:id="rId58"/>
    <p:sldId id="40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FF7F"/>
    <a:srgbClr val="FFFF00"/>
    <a:srgbClr val="6EADDD"/>
    <a:srgbClr val="1B451B"/>
    <a:srgbClr val="000066"/>
    <a:srgbClr val="623320"/>
    <a:srgbClr val="CC0000"/>
    <a:srgbClr val="993366"/>
    <a:srgbClr val="CEB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63333" autoAdjust="0"/>
  </p:normalViewPr>
  <p:slideViewPr>
    <p:cSldViewPr snapToGrid="0">
      <p:cViewPr varScale="1">
        <p:scale>
          <a:sx n="78" d="100"/>
          <a:sy n="78" d="100"/>
        </p:scale>
        <p:origin x="21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0E19D-30F9-4A33-829E-70285B42679C}" type="datetimeFigureOut">
              <a:rPr lang="en-US" smtClean="0"/>
              <a:t>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884ED-0702-42A9-8C59-B80827989D28}" type="slidenum">
              <a:rPr lang="en-US" smtClean="0"/>
              <a:t>‹#›</a:t>
            </a:fld>
            <a:endParaRPr lang="en-US"/>
          </a:p>
        </p:txBody>
      </p:sp>
    </p:spTree>
    <p:extLst>
      <p:ext uri="{BB962C8B-B14F-4D97-AF65-F5344CB8AC3E}">
        <p14:creationId xmlns:p14="http://schemas.microsoft.com/office/powerpoint/2010/main" val="290666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let you in on a secret: I’m what you might call a “curious Christian.” If we were to spend time getting to know one another, I’d enjoy learning all about the wonderful things that make you, you. Afterall, God made only 1 you and you are special in God’s eyes. But I’d be curious about 2 things in particular about you: 1) “What are your spiritual beliefs?” 2) “Why?” “What is your evidence?” “Should I believe what you do? Should you believe what I do? How can we know?” Welcome to apologetics 101..</a:t>
            </a:r>
          </a:p>
        </p:txBody>
      </p:sp>
      <p:sp>
        <p:nvSpPr>
          <p:cNvPr id="4" name="Slide Number Placeholder 3"/>
          <p:cNvSpPr>
            <a:spLocks noGrp="1"/>
          </p:cNvSpPr>
          <p:nvPr>
            <p:ph type="sldNum" sz="quarter" idx="5"/>
          </p:nvPr>
        </p:nvSpPr>
        <p:spPr/>
        <p:txBody>
          <a:bodyPr/>
          <a:lstStyle/>
          <a:p>
            <a:fld id="{CAC884ED-0702-42A9-8C59-B80827989D28}" type="slidenum">
              <a:rPr lang="en-US" smtClean="0"/>
              <a:t>1</a:t>
            </a:fld>
            <a:endParaRPr lang="en-US"/>
          </a:p>
        </p:txBody>
      </p:sp>
    </p:spTree>
    <p:extLst>
      <p:ext uri="{BB962C8B-B14F-4D97-AF65-F5344CB8AC3E}">
        <p14:creationId xmlns:p14="http://schemas.microsoft.com/office/powerpoint/2010/main" val="405144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3F9E34D1-FF8C-49FA-8E40-26895CD87299}"/>
              </a:ext>
            </a:extLst>
          </p:cNvPr>
          <p:cNvSpPr txBox="1">
            <a:spLocks noGrp="1"/>
          </p:cNvSpPr>
          <p:nvPr>
            <p:ph type="sldNum" sz="quarter" idx="5"/>
          </p:nvPr>
        </p:nvSpPr>
        <p:spPr>
          <a:ln/>
        </p:spPr>
        <p:txBody>
          <a:bodyPr vert="horz" wrap="square" lIns="0" tIns="0" rIns="0" bIns="0" anchor="b" anchorCtr="0" compatLnSpc="1">
            <a:noAutofit/>
          </a:bodyPr>
          <a:lstStyle/>
          <a:p>
            <a:pPr lvl="0"/>
            <a:fld id="{D2BA8BAB-F838-45FD-8ACE-3226DFDFEEC0}" type="slidenum">
              <a:t>10</a:t>
            </a:fld>
            <a:endParaRPr lang="en-US"/>
          </a:p>
        </p:txBody>
      </p:sp>
      <p:sp>
        <p:nvSpPr>
          <p:cNvPr id="2" name="Slide Image Placeholder 1">
            <a:extLst>
              <a:ext uri="{FF2B5EF4-FFF2-40B4-BE49-F238E27FC236}">
                <a16:creationId xmlns:a16="http://schemas.microsoft.com/office/drawing/2014/main" id="{33913194-B90A-4567-8C14-0FB8ECD56A35}"/>
              </a:ext>
            </a:extLst>
          </p:cNvPr>
          <p:cNvSpPr>
            <a:spLocks noGrp="1" noRot="1" noChangeAspect="1"/>
          </p:cNvSpPr>
          <p:nvPr>
            <p:ph type="sldImg"/>
          </p:nvPr>
        </p:nvSpPr>
        <p:spPr>
          <a:xfrm>
            <a:off x="533400" y="763588"/>
            <a:ext cx="6705600" cy="3771900"/>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194BABF2-AEE4-49C7-A2F4-92AE37499A22}"/>
              </a:ext>
            </a:extLst>
          </p:cNvPr>
          <p:cNvSpPr txBox="1">
            <a:spLocks noGrp="1"/>
          </p:cNvSpPr>
          <p:nvPr>
            <p:ph type="body" sz="quarter" idx="1"/>
          </p:nvPr>
        </p:nvSpPr>
        <p:spPr>
          <a:xfrm>
            <a:off x="777600" y="4776840"/>
            <a:ext cx="6218280" cy="4526640"/>
          </a:xfrm>
        </p:spPr>
        <p:txBody>
          <a:bodyPr/>
          <a:lstStyle/>
          <a:p>
            <a:r>
              <a:rPr lang="en-US" dirty="0"/>
              <a:t>Relativism entails a world of contradictions. </a:t>
            </a:r>
          </a:p>
          <a:p>
            <a:r>
              <a:rPr lang="en-US" dirty="0"/>
              <a:t>In matters of religion and ethics, people confuse truth with beliefs. We can believe opposites. But only one is true.  </a:t>
            </a:r>
          </a:p>
          <a:p>
            <a:r>
              <a:rPr lang="en-US" dirty="0"/>
              <a:t>Messiah v. not messiah</a:t>
            </a:r>
          </a:p>
          <a:p>
            <a:r>
              <a:rPr lang="en-US" dirty="0"/>
              <a:t>God exists v. doesn’t exist</a:t>
            </a:r>
          </a:p>
          <a:p>
            <a:r>
              <a:rPr lang="en-US" dirty="0"/>
              <a:t>If Jesus is truly God and claimed to be the only way, then He is, like it or not.  </a:t>
            </a:r>
          </a:p>
          <a:p>
            <a:endParaRPr lang="en-US" dirty="0"/>
          </a:p>
          <a:p>
            <a:r>
              <a:rPr lang="en-US" dirty="0"/>
              <a:t>Distinction: truth v. opinion/belief/perspective</a:t>
            </a:r>
          </a:p>
        </p:txBody>
      </p:sp>
    </p:spTree>
    <p:extLst>
      <p:ext uri="{BB962C8B-B14F-4D97-AF65-F5344CB8AC3E}">
        <p14:creationId xmlns:p14="http://schemas.microsoft.com/office/powerpoint/2010/main" val="8756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claim defeats itself. It doesn’t live up to its own standards. </a:t>
            </a:r>
          </a:p>
          <a:p>
            <a:r>
              <a:rPr lang="en-US" dirty="0"/>
              <a:t>Relativists sit on the branch of relativism and then saw it off with an absolute claim.</a:t>
            </a:r>
          </a:p>
          <a:p>
            <a:endParaRPr lang="en-US" dirty="0"/>
          </a:p>
          <a:p>
            <a:r>
              <a:rPr lang="en-US" dirty="0"/>
              <a:t>Illustration: My Student Story</a:t>
            </a:r>
          </a:p>
        </p:txBody>
      </p:sp>
      <p:sp>
        <p:nvSpPr>
          <p:cNvPr id="4" name="Slide Number Placeholder 3"/>
          <p:cNvSpPr>
            <a:spLocks noGrp="1"/>
          </p:cNvSpPr>
          <p:nvPr>
            <p:ph type="sldNum" sz="quarter" idx="5"/>
          </p:nvPr>
        </p:nvSpPr>
        <p:spPr/>
        <p:txBody>
          <a:bodyPr/>
          <a:lstStyle/>
          <a:p>
            <a:fld id="{CAC884ED-0702-42A9-8C59-B80827989D28}" type="slidenum">
              <a:rPr lang="en-US" smtClean="0"/>
              <a:t>11</a:t>
            </a:fld>
            <a:endParaRPr lang="en-US"/>
          </a:p>
        </p:txBody>
      </p:sp>
    </p:spTree>
    <p:extLst>
      <p:ext uri="{BB962C8B-B14F-4D97-AF65-F5344CB8AC3E}">
        <p14:creationId xmlns:p14="http://schemas.microsoft.com/office/powerpoint/2010/main" val="1256935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 truth means if Christianity is true, the following objections fail:</a:t>
            </a:r>
          </a:p>
          <a:p>
            <a:pPr marL="628650" lvl="1" indent="-171450">
              <a:buFont typeface="Arial" panose="020B0604020202020204" pitchFamily="34" charset="0"/>
              <a:buChar char="•"/>
            </a:pPr>
            <a:r>
              <a:rPr lang="en-US" dirty="0"/>
              <a:t>Many roads to salvation</a:t>
            </a:r>
          </a:p>
          <a:p>
            <a:pPr marL="628650" lvl="1" indent="-171450">
              <a:buFont typeface="Arial" panose="020B0604020202020204" pitchFamily="34" charset="0"/>
              <a:buChar char="•"/>
            </a:pPr>
            <a:r>
              <a:rPr lang="en-US" dirty="0"/>
              <a:t>We determine our truth.</a:t>
            </a:r>
          </a:p>
          <a:p>
            <a:pPr marL="628650" lvl="1" indent="-171450">
              <a:buFont typeface="Arial" panose="020B0604020202020204" pitchFamily="34" charset="0"/>
              <a:buChar char="•"/>
            </a:pPr>
            <a:r>
              <a:rPr lang="en-US" dirty="0"/>
              <a:t>“Go find what is true for you.” No! “Go find what is true!”</a:t>
            </a:r>
          </a:p>
          <a:p>
            <a:pPr marL="0" lvl="0" indent="0">
              <a:buFont typeface="Arial" panose="020B0604020202020204" pitchFamily="34" charset="0"/>
              <a:buNone/>
            </a:pPr>
            <a:r>
              <a:rPr lang="en-US" b="1" dirty="0"/>
              <a:t>Your opinions/preferences must submit to truth rather than the other way around!  </a:t>
            </a:r>
          </a:p>
        </p:txBody>
      </p:sp>
      <p:sp>
        <p:nvSpPr>
          <p:cNvPr id="4" name="Slide Number Placeholder 3"/>
          <p:cNvSpPr>
            <a:spLocks noGrp="1"/>
          </p:cNvSpPr>
          <p:nvPr>
            <p:ph type="sldNum" sz="quarter" idx="5"/>
          </p:nvPr>
        </p:nvSpPr>
        <p:spPr/>
        <p:txBody>
          <a:bodyPr/>
          <a:lstStyle/>
          <a:p>
            <a:fld id="{CAC884ED-0702-42A9-8C59-B80827989D28}" type="slidenum">
              <a:rPr lang="en-US" smtClean="0"/>
              <a:t>12</a:t>
            </a:fld>
            <a:endParaRPr lang="en-US"/>
          </a:p>
        </p:txBody>
      </p:sp>
    </p:spTree>
    <p:extLst>
      <p:ext uri="{BB962C8B-B14F-4D97-AF65-F5344CB8AC3E}">
        <p14:creationId xmlns:p14="http://schemas.microsoft.com/office/powerpoint/2010/main" val="133768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Increasingly, people are rejecting God, the prerequisite to:</a:t>
            </a:r>
          </a:p>
          <a:p>
            <a:r>
              <a:rPr lang="en-US" dirty="0"/>
              <a:t>“God loves you.”</a:t>
            </a:r>
          </a:p>
          <a:p>
            <a:r>
              <a:rPr lang="en-US" dirty="0"/>
              <a:t>“You’ve sinned against God.”</a:t>
            </a:r>
          </a:p>
          <a:p>
            <a:r>
              <a:rPr lang="en-US" dirty="0"/>
              <a:t>“Jesus is the Son of God.”</a:t>
            </a:r>
          </a:p>
          <a:p>
            <a:r>
              <a:rPr lang="en-US" dirty="0"/>
              <a:t>“The Bible is the Word of God.”</a:t>
            </a:r>
          </a:p>
        </p:txBody>
      </p:sp>
      <p:sp>
        <p:nvSpPr>
          <p:cNvPr id="4" name="Slide Number Placeholder 3"/>
          <p:cNvSpPr>
            <a:spLocks noGrp="1"/>
          </p:cNvSpPr>
          <p:nvPr>
            <p:ph type="sldNum" sz="quarter" idx="5"/>
          </p:nvPr>
        </p:nvSpPr>
        <p:spPr/>
        <p:txBody>
          <a:bodyPr/>
          <a:lstStyle/>
          <a:p>
            <a:fld id="{CAC884ED-0702-42A9-8C59-B80827989D28}" type="slidenum">
              <a:rPr lang="en-US" smtClean="0"/>
              <a:t>13</a:t>
            </a:fld>
            <a:endParaRPr lang="en-US"/>
          </a:p>
        </p:txBody>
      </p:sp>
    </p:spTree>
    <p:extLst>
      <p:ext uri="{BB962C8B-B14F-4D97-AF65-F5344CB8AC3E}">
        <p14:creationId xmlns:p14="http://schemas.microsoft.com/office/powerpoint/2010/main" val="457954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B60BD7E-B75F-4EF2-8CB1-704821D5F235}" type="slidenum">
              <a:rPr lang="en-US" altLang="en-US"/>
              <a:pPr/>
              <a:t>14</a:t>
            </a:fld>
            <a:endParaRPr lang="en-US" altLang="en-US"/>
          </a:p>
        </p:txBody>
      </p:sp>
      <p:sp>
        <p:nvSpPr>
          <p:cNvPr id="167937"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B9C5760-CFC4-48FD-BFAB-9593FB53A7D9}" type="slidenum">
              <a:rPr lang="en-US" altLang="en-US"/>
              <a:pPr/>
              <a:t>15</a:t>
            </a:fld>
            <a:endParaRPr lang="en-US" altLang="en-US"/>
          </a:p>
        </p:txBody>
      </p:sp>
      <p:sp>
        <p:nvSpPr>
          <p:cNvPr id="168961"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We intuitively know that the mother’s actions were wrong – absolutely wrong. Not just unpopular. Not just socially taboo. But what accounts for their absolute wrongness? Clearly, there is some absolute moral standard of which she falls far short. What is the foundation of this standard?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F9AD6AE-78CE-4441-9D3D-C159DD46DA6B}" type="slidenum">
              <a:rPr lang="en-US" altLang="en-US"/>
              <a:pPr/>
              <a:t>16</a:t>
            </a:fld>
            <a:endParaRPr lang="en-US" altLang="en-US"/>
          </a:p>
        </p:txBody>
      </p:sp>
      <p:sp>
        <p:nvSpPr>
          <p:cNvPr id="169985"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F9018D-6646-41ED-921D-E6CC783C781E}" type="slidenum">
              <a:rPr lang="en-US" altLang="en-US"/>
              <a:pPr/>
              <a:t>17</a:t>
            </a:fld>
            <a:endParaRPr lang="en-US" altLang="en-US"/>
          </a:p>
        </p:txBody>
      </p:sp>
      <p:sp>
        <p:nvSpPr>
          <p:cNvPr id="171009"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C832B8-FF72-4D1F-9C05-88594DAB1236}" type="slidenum">
              <a:rPr lang="en-US" altLang="en-US"/>
              <a:pPr/>
              <a:t>18</a:t>
            </a:fld>
            <a:endParaRPr lang="en-US" altLang="en-US"/>
          </a:p>
        </p:txBody>
      </p:sp>
      <p:sp>
        <p:nvSpPr>
          <p:cNvPr id="172033"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Instead of replying, “Our lawmakers/governing officials, </a:t>
            </a:r>
            <a:r>
              <a:rPr lang="en-US" altLang="en-US" dirty="0" err="1"/>
              <a:t>etc</a:t>
            </a:r>
            <a:r>
              <a:rPr lang="en-US" altLang="en-US" dirty="0"/>
              <a:t>…” officer Daisy Dukes replies to the lady: “No one.” This would make no sense. Laws don’t come from nowhere. </a:t>
            </a:r>
          </a:p>
          <a:p>
            <a:endParaRPr lang="en-US" altLang="en-US" dirty="0"/>
          </a:p>
          <a:p>
            <a:r>
              <a:rPr lang="en-US" altLang="en-US" dirty="0"/>
              <a:t>Effects like laws have causes (lawmakers). They don’t come from nowhere.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19D42F5-314B-4F1B-A8D7-E44EC640F8AC}" type="slidenum">
              <a:rPr lang="en-US" altLang="en-US"/>
              <a:pPr/>
              <a:t>19</a:t>
            </a:fld>
            <a:endParaRPr lang="en-US" altLang="en-US"/>
          </a:p>
        </p:txBody>
      </p:sp>
      <p:sp>
        <p:nvSpPr>
          <p:cNvPr id="173057"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Moral laws are moral prescriptions – ought and ought not.</a:t>
            </a:r>
          </a:p>
          <a:p>
            <a:endParaRPr lang="en-US" altLang="en-US" dirty="0"/>
          </a:p>
          <a:p>
            <a:r>
              <a:rPr lang="en-US" altLang="en-US" dirty="0"/>
              <a:t>Prescriptions need prescribers.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Pet. 3:15 – Three commands: 1) Set apart Christ as Lord; 2) Defend why you believe; 3) Defend with gentleness and respect.</a:t>
            </a:r>
          </a:p>
          <a:p>
            <a:pPr marL="228600" indent="-228600">
              <a:buAutoNum type="arabicPeriod"/>
            </a:pPr>
            <a:r>
              <a:rPr lang="en-US" dirty="0"/>
              <a:t>H.S. converts. You lead them to water. Only the H.S. can make them drink.</a:t>
            </a:r>
          </a:p>
          <a:p>
            <a:pPr marL="0" indent="0">
              <a:buNone/>
            </a:pPr>
            <a:r>
              <a:rPr lang="en-US" sz="1200" dirty="0">
                <a:solidFill>
                  <a:schemeClr val="accent1">
                    <a:lumMod val="75000"/>
                  </a:schemeClr>
                </a:solidFill>
                <a:latin typeface="Aharoni" panose="02010803020104030203" pitchFamily="2" charset="-79"/>
                <a:cs typeface="Aharoni" panose="02010803020104030203" pitchFamily="2" charset="-79"/>
              </a:rPr>
              <a:t>2. Proof = well-reasoned argument, not mathematical certainty </a:t>
            </a:r>
            <a:endParaRPr lang="en-US" dirty="0"/>
          </a:p>
          <a:p>
            <a:pPr marL="0" indent="0">
              <a:buNone/>
            </a:pPr>
            <a:r>
              <a:rPr lang="en-US" dirty="0"/>
              <a:t>2. The nature of truth is absolute but our knowledge of it is not always certain. Nevertheless, we can have good reason to believe we have truth even if those reasons are not certain. We can know absolute truth exists even if we don’t have absolute knowledge of it. We can have adequate knowledge.  </a:t>
            </a:r>
          </a:p>
          <a:p>
            <a:pPr marL="0" indent="0">
              <a:buNone/>
            </a:pPr>
            <a:r>
              <a:rPr lang="en-US" dirty="0"/>
              <a:t>Just as I can’t be certain of any historical event but I have enough confidence to call it true. </a:t>
            </a:r>
          </a:p>
          <a:p>
            <a:pPr marL="0" indent="0">
              <a:buNone/>
            </a:pPr>
            <a:r>
              <a:rPr lang="en-US" dirty="0"/>
              <a:t>3. You don’t need to be a genius. You just need to be willing to apply yourself. And I can’t think of a more important topic to apply yourself toward than God. </a:t>
            </a:r>
          </a:p>
        </p:txBody>
      </p:sp>
      <p:sp>
        <p:nvSpPr>
          <p:cNvPr id="4" name="Slide Number Placeholder 3"/>
          <p:cNvSpPr>
            <a:spLocks noGrp="1"/>
          </p:cNvSpPr>
          <p:nvPr>
            <p:ph type="sldNum" sz="quarter" idx="5"/>
          </p:nvPr>
        </p:nvSpPr>
        <p:spPr/>
        <p:txBody>
          <a:bodyPr/>
          <a:lstStyle/>
          <a:p>
            <a:fld id="{CAC884ED-0702-42A9-8C59-B80827989D28}" type="slidenum">
              <a:rPr lang="en-US" smtClean="0"/>
              <a:t>2</a:t>
            </a:fld>
            <a:endParaRPr lang="en-US"/>
          </a:p>
        </p:txBody>
      </p:sp>
    </p:spTree>
    <p:extLst>
      <p:ext uri="{BB962C8B-B14F-4D97-AF65-F5344CB8AC3E}">
        <p14:creationId xmlns:p14="http://schemas.microsoft.com/office/powerpoint/2010/main" val="165881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29C2793-3219-438C-ADCC-74F19E7A9132}" type="slidenum">
              <a:rPr lang="en-US" altLang="en-US"/>
              <a:pPr/>
              <a:t>20</a:t>
            </a:fld>
            <a:endParaRPr lang="en-US" altLang="en-US"/>
          </a:p>
        </p:txBody>
      </p:sp>
      <p:sp>
        <p:nvSpPr>
          <p:cNvPr id="174081"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Tx/>
              <a:buFontTx/>
              <a:buNone/>
            </a:pPr>
            <a:r>
              <a:rPr lang="en-US" altLang="en-US" sz="1200" dirty="0">
                <a:solidFill>
                  <a:srgbClr val="FFFFFF"/>
                </a:solidFill>
                <a:latin typeface="Britannic Bold" panose="020B0903060703020204" pitchFamily="34" charset="0"/>
              </a:rPr>
              <a:t>Absolute – objective, perpetual, universal obligation</a:t>
            </a:r>
          </a:p>
          <a:p>
            <a:pPr>
              <a:buClrTx/>
              <a:buFontTx/>
              <a:buNone/>
            </a:pPr>
            <a:endParaRPr lang="en-US" altLang="en-US" sz="1200" dirty="0">
              <a:solidFill>
                <a:srgbClr val="FFFFFF"/>
              </a:solidFill>
              <a:latin typeface="Britannic Bold" panose="020B0903060703020204" pitchFamily="34" charset="0"/>
            </a:endParaRPr>
          </a:p>
          <a:p>
            <a:pPr>
              <a:buClrTx/>
              <a:buFontTx/>
              <a:buNone/>
            </a:pPr>
            <a:r>
              <a:rPr lang="en-US" altLang="en-US" sz="1200" dirty="0">
                <a:solidFill>
                  <a:srgbClr val="FFFFFF"/>
                </a:solidFill>
                <a:latin typeface="Britannic Bold" panose="020B0903060703020204" pitchFamily="34" charset="0"/>
              </a:rPr>
              <a:t>Moral – Something good in itself</a:t>
            </a:r>
          </a:p>
          <a:p>
            <a:pPr lvl="1">
              <a:buClrTx/>
              <a:buFontTx/>
              <a:buNone/>
            </a:pPr>
            <a:r>
              <a:rPr lang="en-US" altLang="en-US" sz="1200" dirty="0">
                <a:solidFill>
                  <a:srgbClr val="FFFFFF"/>
                </a:solidFill>
                <a:latin typeface="Britannic Bold" panose="020B0903060703020204" pitchFamily="34" charset="0"/>
              </a:rPr>
              <a:t>-- Is v. Ought</a:t>
            </a:r>
          </a:p>
          <a:p>
            <a:pPr marL="1085850" lvl="2" indent="-171450">
              <a:buFont typeface="Arial" panose="020B0604020202020204" pitchFamily="34" charset="0"/>
              <a:buChar char="•"/>
            </a:pPr>
            <a:r>
              <a:rPr lang="en-US" altLang="en-US" dirty="0"/>
              <a:t>Is = description</a:t>
            </a:r>
          </a:p>
          <a:p>
            <a:pPr marL="1085850" lvl="2" indent="-171450">
              <a:buFont typeface="Arial" panose="020B0604020202020204" pitchFamily="34" charset="0"/>
              <a:buChar char="•"/>
            </a:pPr>
            <a:r>
              <a:rPr lang="en-US" altLang="en-US" dirty="0"/>
              <a:t>Ought = prescription - Obligation - expectation</a:t>
            </a:r>
          </a:p>
          <a:p>
            <a:pPr>
              <a:buClrTx/>
              <a:buFontTx/>
              <a:buNone/>
            </a:pPr>
            <a:endParaRPr lang="en-US" altLang="en-US" sz="1200" dirty="0">
              <a:solidFill>
                <a:srgbClr val="FFFFFF"/>
              </a:solidFill>
              <a:latin typeface="Britannic Bold" panose="020B0903060703020204" pitchFamily="34" charset="0"/>
            </a:endParaRPr>
          </a:p>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5B991B-7A32-4639-9833-9697F12AF895}" type="slidenum">
              <a:rPr lang="en-US" altLang="en-US"/>
              <a:pPr/>
              <a:t>21</a:t>
            </a:fld>
            <a:endParaRPr lang="en-US" altLang="en-US"/>
          </a:p>
        </p:txBody>
      </p:sp>
      <p:sp>
        <p:nvSpPr>
          <p:cNvPr id="178177"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29C2793-3219-438C-ADCC-74F19E7A9132}" type="slidenum">
              <a:rPr lang="en-US" altLang="en-US"/>
              <a:pPr/>
              <a:t>22</a:t>
            </a:fld>
            <a:endParaRPr lang="en-US" altLang="en-US"/>
          </a:p>
        </p:txBody>
      </p:sp>
      <p:sp>
        <p:nvSpPr>
          <p:cNvPr id="174081" name="Rectangle 1"/>
          <p:cNvSpPr txBox="1">
            <a:spLocks noGrp="1" noRot="1" noChangeAspect="1" noChangeArrowheads="1"/>
          </p:cNvSpPr>
          <p:nvPr>
            <p:ph type="sldImg"/>
          </p:nvPr>
        </p:nvSpPr>
        <p:spPr bwMode="auto">
          <a:xfrm>
            <a:off x="538163" y="763588"/>
            <a:ext cx="668496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99605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surface represents what we know to be true about morality (namely, there is absolute right and wrong.) The hole represents a gap in our knowledge (that is, Who or what is the foundation of morality, or our Absolute Law Giver?) The peg will need to fit, namely be absolute as opposed to relative. </a:t>
            </a:r>
          </a:p>
          <a:p>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23</a:t>
            </a:fld>
            <a:endParaRPr lang="en-US"/>
          </a:p>
        </p:txBody>
      </p:sp>
    </p:spTree>
    <p:extLst>
      <p:ext uri="{BB962C8B-B14F-4D97-AF65-F5344CB8AC3E}">
        <p14:creationId xmlns:p14="http://schemas.microsoft.com/office/powerpoint/2010/main" val="2585846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see a foundation, we want to be sure we aren’t trying to fit a square peg in a round hole. We want the foundation to match the rest of reality. In other words, they need to be consistent. They need to line up. They need to make sense with each other. </a:t>
            </a:r>
          </a:p>
          <a:p>
            <a:r>
              <a:rPr lang="en-US" dirty="0"/>
              <a:t>Just as we need a peg that fits the description of the hole, so too we need a Lawgiver that fits the description of AML.</a:t>
            </a:r>
          </a:p>
        </p:txBody>
      </p:sp>
      <p:sp>
        <p:nvSpPr>
          <p:cNvPr id="4" name="Slide Number Placeholder 3"/>
          <p:cNvSpPr>
            <a:spLocks noGrp="1"/>
          </p:cNvSpPr>
          <p:nvPr>
            <p:ph type="sldNum" sz="quarter" idx="5"/>
          </p:nvPr>
        </p:nvSpPr>
        <p:spPr/>
        <p:txBody>
          <a:bodyPr/>
          <a:lstStyle/>
          <a:p>
            <a:fld id="{CAC884ED-0702-42A9-8C59-B80827989D28}" type="slidenum">
              <a:rPr lang="en-US" smtClean="0"/>
              <a:t>24</a:t>
            </a:fld>
            <a:endParaRPr lang="en-US"/>
          </a:p>
        </p:txBody>
      </p:sp>
    </p:spTree>
    <p:extLst>
      <p:ext uri="{BB962C8B-B14F-4D97-AF65-F5344CB8AC3E}">
        <p14:creationId xmlns:p14="http://schemas.microsoft.com/office/powerpoint/2010/main" val="1995021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Admittedly, these are not all the possibilities but they are the main ones. </a:t>
            </a:r>
          </a:p>
          <a:p>
            <a:endParaRPr lang="en-US" dirty="0"/>
          </a:p>
          <a:p>
            <a:r>
              <a:rPr lang="en-US" dirty="0"/>
              <a:t>Biology -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idea that we should behave like nature is morally reprehensible to us.  Plus, our natural impulses are sometimes wrong. Hence, we have a moral accountability above that of nature. </a:t>
            </a:r>
            <a:r>
              <a:rPr lang="en-US" dirty="0"/>
              <a:t> Moral prescriptions from impersonal forces. Is/ought fallacy.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is that round peg Absolute that fits as a foundation for what we know about morality. God is absolute. God is personal. </a:t>
            </a:r>
          </a:p>
          <a:p>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25</a:t>
            </a:fld>
            <a:endParaRPr lang="en-US"/>
          </a:p>
        </p:txBody>
      </p:sp>
    </p:spTree>
    <p:extLst>
      <p:ext uri="{BB962C8B-B14F-4D97-AF65-F5344CB8AC3E}">
        <p14:creationId xmlns:p14="http://schemas.microsoft.com/office/powerpoint/2010/main" val="827605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God exists, miracles are possible! </a:t>
            </a:r>
          </a:p>
        </p:txBody>
      </p:sp>
      <p:sp>
        <p:nvSpPr>
          <p:cNvPr id="4" name="Slide Number Placeholder 3"/>
          <p:cNvSpPr>
            <a:spLocks noGrp="1"/>
          </p:cNvSpPr>
          <p:nvPr>
            <p:ph type="sldNum" sz="quarter" idx="5"/>
          </p:nvPr>
        </p:nvSpPr>
        <p:spPr/>
        <p:txBody>
          <a:bodyPr/>
          <a:lstStyle/>
          <a:p>
            <a:fld id="{CAC884ED-0702-42A9-8C59-B80827989D28}" type="slidenum">
              <a:rPr lang="en-US" smtClean="0"/>
              <a:t>26</a:t>
            </a:fld>
            <a:endParaRPr lang="en-US"/>
          </a:p>
        </p:txBody>
      </p:sp>
    </p:spTree>
    <p:extLst>
      <p:ext uri="{BB962C8B-B14F-4D97-AF65-F5344CB8AC3E}">
        <p14:creationId xmlns:p14="http://schemas.microsoft.com/office/powerpoint/2010/main" val="1415576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 A = Historical Reliability</a:t>
            </a:r>
          </a:p>
          <a:p>
            <a:r>
              <a:rPr lang="en-US" dirty="0"/>
              <a:t>P = Divine Inspiration – This gives the Bible authority. </a:t>
            </a:r>
          </a:p>
        </p:txBody>
      </p:sp>
      <p:sp>
        <p:nvSpPr>
          <p:cNvPr id="4" name="Slide Number Placeholder 3"/>
          <p:cNvSpPr>
            <a:spLocks noGrp="1"/>
          </p:cNvSpPr>
          <p:nvPr>
            <p:ph type="sldNum" sz="quarter" idx="5"/>
          </p:nvPr>
        </p:nvSpPr>
        <p:spPr/>
        <p:txBody>
          <a:bodyPr/>
          <a:lstStyle/>
          <a:p>
            <a:fld id="{CAC884ED-0702-42A9-8C59-B80827989D28}" type="slidenum">
              <a:rPr lang="en-US" smtClean="0"/>
              <a:t>27</a:t>
            </a:fld>
            <a:endParaRPr lang="en-US"/>
          </a:p>
        </p:txBody>
      </p:sp>
    </p:spTree>
    <p:extLst>
      <p:ext uri="{BB962C8B-B14F-4D97-AF65-F5344CB8AC3E}">
        <p14:creationId xmlns:p14="http://schemas.microsoft.com/office/powerpoint/2010/main" val="2427896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28</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29</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422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Defense responds to attacks. What are some attacks on the faith? </a:t>
            </a:r>
          </a:p>
          <a:p>
            <a:r>
              <a:rPr lang="en-US" dirty="0"/>
              <a:t>Offensive = a positive case.</a:t>
            </a:r>
          </a:p>
        </p:txBody>
      </p:sp>
      <p:sp>
        <p:nvSpPr>
          <p:cNvPr id="4" name="Slide Number Placeholder 3"/>
          <p:cNvSpPr>
            <a:spLocks noGrp="1"/>
          </p:cNvSpPr>
          <p:nvPr>
            <p:ph type="sldNum" sz="quarter" idx="5"/>
          </p:nvPr>
        </p:nvSpPr>
        <p:spPr/>
        <p:txBody>
          <a:bodyPr/>
          <a:lstStyle/>
          <a:p>
            <a:fld id="{CAC884ED-0702-42A9-8C59-B80827989D28}" type="slidenum">
              <a:rPr lang="en-US" smtClean="0"/>
              <a:t>3</a:t>
            </a:fld>
            <a:endParaRPr lang="en-US"/>
          </a:p>
        </p:txBody>
      </p:sp>
    </p:spTree>
    <p:extLst>
      <p:ext uri="{BB962C8B-B14F-4D97-AF65-F5344CB8AC3E}">
        <p14:creationId xmlns:p14="http://schemas.microsoft.com/office/powerpoint/2010/main" val="926354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30</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en-US" dirty="0"/>
              <a:t>Foretelling Prophecy was a way a prophet could be tested by the Hebrews to see if he was a true messenger of God. </a:t>
            </a:r>
          </a:p>
        </p:txBody>
      </p:sp>
    </p:spTree>
    <p:extLst>
      <p:ext uri="{BB962C8B-B14F-4D97-AF65-F5344CB8AC3E}">
        <p14:creationId xmlns:p14="http://schemas.microsoft.com/office/powerpoint/2010/main" val="2141252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31</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en-US" dirty="0"/>
              <a:t>Isa. 37 – Context: Assyria is destroying Judah and threatening to destroy Jerusalem. Hezekiah, sent elders to speak about the impending doom with Isaiah.</a:t>
            </a:r>
          </a:p>
          <a:p>
            <a:pPr marL="628650" lvl="1" indent="-171450">
              <a:buFont typeface="Courier New" panose="02070309020205020404" pitchFamily="49" charset="0"/>
              <a:buChar char="o"/>
            </a:pPr>
            <a:r>
              <a:rPr lang="en-US" altLang="en-US" dirty="0"/>
              <a:t>According to 1</a:t>
            </a:r>
            <a:r>
              <a:rPr lang="en-US" altLang="en-US" baseline="30000" dirty="0"/>
              <a:t>st</a:t>
            </a:r>
            <a:r>
              <a:rPr lang="en-US" altLang="en-US" dirty="0"/>
              <a:t> century A.D. Jewish historian Josephus, </a:t>
            </a:r>
            <a:r>
              <a:rPr lang="en-US" altLang="en-US" dirty="0" err="1"/>
              <a:t>Berosus</a:t>
            </a:r>
            <a:r>
              <a:rPr lang="en-US" altLang="en-US" dirty="0"/>
              <a:t> of Chaldea (a 4</a:t>
            </a:r>
            <a:r>
              <a:rPr lang="en-US" altLang="en-US" baseline="30000" dirty="0"/>
              <a:t>th</a:t>
            </a:r>
            <a:r>
              <a:rPr lang="en-US" altLang="en-US" dirty="0"/>
              <a:t> century B.C. Babylonian priest and historian) recorded the following: “Now when Sennacherib was returning from his Egyptian war to Jerusalem, he found his army under Rabshakeh his general in danger [by a plague], for God had sent a pestilential distemper upon his army; and on the very fist night of the siege, a hundred fourscore and five thousand, with their captains and generals, were destroyed, so the king was in a great dread, and in a terrible agony at this calamity and being in great fear for his whole army, he fled with the rest of his forces to his own kingdom, and to his city Nineveh; and when he had abode there a little while, he was treacherously assaulted, and died by the hands of his elder sons, </a:t>
            </a:r>
            <a:r>
              <a:rPr lang="en-US" altLang="en-US" dirty="0" err="1"/>
              <a:t>Adrammelech</a:t>
            </a:r>
            <a:r>
              <a:rPr lang="en-US" altLang="en-US" dirty="0"/>
              <a:t> and </a:t>
            </a:r>
            <a:r>
              <a:rPr lang="en-US" altLang="en-US" dirty="0" err="1"/>
              <a:t>Seraser</a:t>
            </a:r>
            <a:r>
              <a:rPr lang="en-US" altLang="en-US" dirty="0"/>
              <a:t>, and was slain in his own temple, which was called </a:t>
            </a:r>
            <a:r>
              <a:rPr lang="en-US" altLang="en-US" dirty="0" err="1"/>
              <a:t>Araske</a:t>
            </a:r>
            <a:r>
              <a:rPr lang="en-US" altLang="en-US" dirty="0"/>
              <a:t>.” (Quoted from Josephus, </a:t>
            </a:r>
            <a:r>
              <a:rPr lang="en-US" altLang="en-US" i="1" dirty="0"/>
              <a:t>Antiquity of the Jews </a:t>
            </a:r>
            <a:r>
              <a:rPr lang="en-US" altLang="en-US" dirty="0"/>
              <a:t>10.1.5) </a:t>
            </a:r>
          </a:p>
          <a:p>
            <a:pPr marL="171450" indent="-171450">
              <a:buFont typeface="Arial" panose="020B0604020202020204" pitchFamily="34" charset="0"/>
              <a:buChar char="•"/>
            </a:pPr>
            <a:r>
              <a:rPr lang="en-US" altLang="en-US" dirty="0"/>
              <a:t>Herodotus records that mice swarmed </a:t>
            </a:r>
            <a:r>
              <a:rPr lang="en-US" altLang="en-US" dirty="0" err="1"/>
              <a:t>Sennecherib’s</a:t>
            </a:r>
            <a:r>
              <a:rPr lang="en-US" altLang="en-US" dirty="0"/>
              <a:t> camp eating their bows and armor causing them to retreat (Josephus, </a:t>
            </a:r>
            <a:r>
              <a:rPr lang="en-US" altLang="en-US" i="1" dirty="0"/>
              <a:t>Antiquity</a:t>
            </a:r>
            <a:r>
              <a:rPr lang="en-US" altLang="en-US" dirty="0"/>
              <a:t>, 10.1.4)</a:t>
            </a:r>
          </a:p>
          <a:p>
            <a:pPr marL="171450" indent="-171450">
              <a:buFont typeface="Arial" panose="020B0604020202020204" pitchFamily="34" charset="0"/>
              <a:buChar char="•"/>
            </a:pPr>
            <a:r>
              <a:rPr lang="en-US" altLang="en-US" dirty="0"/>
              <a:t>Bottom Line – Isaiah’s prophecy was clear and specific</a:t>
            </a:r>
          </a:p>
        </p:txBody>
      </p:sp>
    </p:spTree>
    <p:extLst>
      <p:ext uri="{BB962C8B-B14F-4D97-AF65-F5344CB8AC3E}">
        <p14:creationId xmlns:p14="http://schemas.microsoft.com/office/powerpoint/2010/main" val="3728675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32</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en-US" dirty="0"/>
              <a:t>Isa. 37 – Context: Assyria is threatening to destroy Jerusalem. Judah’s King, Hezekiah, sent elders to speak about the impending doom with Isaiah.</a:t>
            </a:r>
          </a:p>
          <a:p>
            <a:pPr marL="628650" lvl="1" indent="-171450">
              <a:buFont typeface="Courier New" panose="02070309020205020404" pitchFamily="49" charset="0"/>
              <a:buChar char="o"/>
            </a:pPr>
            <a:r>
              <a:rPr lang="en-US" altLang="en-US" dirty="0"/>
              <a:t>According to 1</a:t>
            </a:r>
            <a:r>
              <a:rPr lang="en-US" altLang="en-US" baseline="30000" dirty="0"/>
              <a:t>st</a:t>
            </a:r>
            <a:r>
              <a:rPr lang="en-US" altLang="en-US" dirty="0"/>
              <a:t> century A.D. Jewish historian Josephus, </a:t>
            </a:r>
            <a:r>
              <a:rPr lang="en-US" altLang="en-US" dirty="0" err="1"/>
              <a:t>Berosus</a:t>
            </a:r>
            <a:r>
              <a:rPr lang="en-US" altLang="en-US" dirty="0"/>
              <a:t> of Chaldea (a 4</a:t>
            </a:r>
            <a:r>
              <a:rPr lang="en-US" altLang="en-US" baseline="30000" dirty="0"/>
              <a:t>th</a:t>
            </a:r>
            <a:r>
              <a:rPr lang="en-US" altLang="en-US" dirty="0"/>
              <a:t> century B.C. Babylonian priest and historian) recorded the following: “Now when Sennacherib was returning from his Egyptian war to Jerusalem, he found his army under Rabshakeh his general in danger [by a plague], for God had sent a pestilential distemper upon his army; and on the very fist night of the siege, a hundred fourscore and five thousand, with their captains and generals, were destroyed, so the king was in a great dread, and in a terrible agony at this calamity and being in great fear for his whole army, he fled with the rest of his forces to his own kingdom, and to his city Nineveh; and when he had abode there a little while, he was treacherously assaulted, and died by the hands of his elder sons, </a:t>
            </a:r>
            <a:r>
              <a:rPr lang="en-US" altLang="en-US" dirty="0" err="1"/>
              <a:t>Adrammelech</a:t>
            </a:r>
            <a:r>
              <a:rPr lang="en-US" altLang="en-US" dirty="0"/>
              <a:t> and </a:t>
            </a:r>
            <a:r>
              <a:rPr lang="en-US" altLang="en-US" dirty="0" err="1"/>
              <a:t>Seraser</a:t>
            </a:r>
            <a:r>
              <a:rPr lang="en-US" altLang="en-US" dirty="0"/>
              <a:t>, and was slain in his own temple, which was called </a:t>
            </a:r>
            <a:r>
              <a:rPr lang="en-US" altLang="en-US" dirty="0" err="1"/>
              <a:t>Araske</a:t>
            </a:r>
            <a:r>
              <a:rPr lang="en-US" altLang="en-US" dirty="0"/>
              <a:t>.” (Quoted from Josephus, </a:t>
            </a:r>
            <a:r>
              <a:rPr lang="en-US" altLang="en-US" i="1" dirty="0"/>
              <a:t>Antiquity of the Jews </a:t>
            </a:r>
            <a:r>
              <a:rPr lang="en-US" altLang="en-US" dirty="0"/>
              <a:t>10.1.5) </a:t>
            </a:r>
          </a:p>
          <a:p>
            <a:pPr marL="171450" indent="-171450">
              <a:buFont typeface="Arial" panose="020B0604020202020204" pitchFamily="34" charset="0"/>
              <a:buChar char="•"/>
            </a:pPr>
            <a:r>
              <a:rPr lang="en-US" altLang="en-US" dirty="0"/>
              <a:t>Herodotus records that mice swarmed </a:t>
            </a:r>
            <a:r>
              <a:rPr lang="en-US" altLang="en-US" dirty="0" err="1"/>
              <a:t>Sennecherib’s</a:t>
            </a:r>
            <a:r>
              <a:rPr lang="en-US" altLang="en-US" dirty="0"/>
              <a:t> camp eating their bows and armor causing them to retreat (Josephus, </a:t>
            </a:r>
            <a:r>
              <a:rPr lang="en-US" altLang="en-US" i="1" dirty="0"/>
              <a:t>Antiquity</a:t>
            </a:r>
            <a:r>
              <a:rPr lang="en-US" altLang="en-US" dirty="0"/>
              <a:t>, 10.1.4)</a:t>
            </a:r>
          </a:p>
          <a:p>
            <a:pPr marL="171450" indent="-171450">
              <a:buFont typeface="Arial" panose="020B0604020202020204" pitchFamily="34" charset="0"/>
              <a:buChar char="•"/>
            </a:pPr>
            <a:r>
              <a:rPr lang="en-US" altLang="en-US" dirty="0"/>
              <a:t>Bottom Line – Isaiah’s prophecy was clear and specific</a:t>
            </a:r>
          </a:p>
        </p:txBody>
      </p:sp>
    </p:spTree>
    <p:extLst>
      <p:ext uri="{BB962C8B-B14F-4D97-AF65-F5344CB8AC3E}">
        <p14:creationId xmlns:p14="http://schemas.microsoft.com/office/powerpoint/2010/main" val="3224014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33</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en-US" dirty="0" err="1"/>
              <a:t>Seenacherib</a:t>
            </a:r>
            <a:r>
              <a:rPr lang="en-US" altLang="en-US" dirty="0"/>
              <a:t> was </a:t>
            </a:r>
          </a:p>
          <a:p>
            <a:pPr marL="171450" indent="-171450">
              <a:buFont typeface="Arial" panose="020B0604020202020204" pitchFamily="34" charset="0"/>
              <a:buChar char="•"/>
            </a:pPr>
            <a:r>
              <a:rPr lang="en-US" altLang="en-US" dirty="0"/>
              <a:t>Isa. 37 – Context: Assyria is threatening to destroy Jerusalem. Judah’s King, Hezekiah, sent elders to speak about the impending doom with Isaiah.</a:t>
            </a:r>
          </a:p>
          <a:p>
            <a:pPr marL="628650" lvl="1" indent="-171450">
              <a:buFont typeface="Courier New" panose="02070309020205020404" pitchFamily="49" charset="0"/>
              <a:buChar char="o"/>
            </a:pPr>
            <a:r>
              <a:rPr lang="en-US" altLang="en-US" dirty="0"/>
              <a:t>According to 1</a:t>
            </a:r>
            <a:r>
              <a:rPr lang="en-US" altLang="en-US" baseline="30000" dirty="0"/>
              <a:t>st</a:t>
            </a:r>
            <a:r>
              <a:rPr lang="en-US" altLang="en-US" dirty="0"/>
              <a:t> century A.D. Jewish historian Josephus, </a:t>
            </a:r>
            <a:r>
              <a:rPr lang="en-US" altLang="en-US" dirty="0" err="1"/>
              <a:t>Berosus</a:t>
            </a:r>
            <a:r>
              <a:rPr lang="en-US" altLang="en-US" dirty="0"/>
              <a:t> of Chaldea (a 4</a:t>
            </a:r>
            <a:r>
              <a:rPr lang="en-US" altLang="en-US" baseline="30000" dirty="0"/>
              <a:t>th</a:t>
            </a:r>
            <a:r>
              <a:rPr lang="en-US" altLang="en-US" dirty="0"/>
              <a:t> century B.C. Babylonian priest and historian) recorded the following: “Now when Sennacherib was returning from his Egyptian war to Jerusalem, he found his army under Rabshakeh his general in danger [by a plague], for God had sent a pestilential distemper upon his army; and on the very fist night of the siege, a hundred fourscore and five thousand, with their captains and generals, were destroyed, so the king was in a great dread, and in a terrible agony at this calamity and being in great fear for his whole army, he fled with the rest of his forces to his own kingdom, and to his city Nineveh; and when he had abode there a little while, he was treacherously assaulted, and died by the hands of his elder sons, </a:t>
            </a:r>
            <a:r>
              <a:rPr lang="en-US" altLang="en-US" dirty="0" err="1"/>
              <a:t>Adrammelech</a:t>
            </a:r>
            <a:r>
              <a:rPr lang="en-US" altLang="en-US" dirty="0"/>
              <a:t> and </a:t>
            </a:r>
            <a:r>
              <a:rPr lang="en-US" altLang="en-US" dirty="0" err="1"/>
              <a:t>Seraser</a:t>
            </a:r>
            <a:r>
              <a:rPr lang="en-US" altLang="en-US" dirty="0"/>
              <a:t>, and was slain in his own temple, which was called </a:t>
            </a:r>
            <a:r>
              <a:rPr lang="en-US" altLang="en-US" dirty="0" err="1"/>
              <a:t>Araske</a:t>
            </a:r>
            <a:r>
              <a:rPr lang="en-US" altLang="en-US" dirty="0"/>
              <a:t>.” (Quoted from Josephus, </a:t>
            </a:r>
            <a:r>
              <a:rPr lang="en-US" altLang="en-US" i="1" dirty="0"/>
              <a:t>Antiquity of the Jews </a:t>
            </a:r>
            <a:r>
              <a:rPr lang="en-US" altLang="en-US" dirty="0"/>
              <a:t>10.1.5) </a:t>
            </a:r>
          </a:p>
          <a:p>
            <a:pPr marL="171450" indent="-171450">
              <a:buFont typeface="Arial" panose="020B0604020202020204" pitchFamily="34" charset="0"/>
              <a:buChar char="•"/>
            </a:pPr>
            <a:r>
              <a:rPr lang="en-US" altLang="en-US" dirty="0"/>
              <a:t>Herodotus records that mice swarmed Sennacherib’s camp eating their bows and armor causing them to retreat (Josephus, </a:t>
            </a:r>
            <a:r>
              <a:rPr lang="en-US" altLang="en-US" i="1" dirty="0"/>
              <a:t>Antiquity</a:t>
            </a:r>
            <a:r>
              <a:rPr lang="en-US" altLang="en-US" dirty="0"/>
              <a:t>, 10.1.4) From this, some historians speculate that plague, spread from mice, could’ve been responsible for the destructions of </a:t>
            </a:r>
            <a:r>
              <a:rPr lang="en-US" altLang="en-US" dirty="0" err="1"/>
              <a:t>Sennacheribs</a:t>
            </a:r>
            <a:r>
              <a:rPr lang="en-US" altLang="en-US" dirty="0"/>
              <a:t>’ army. While God’s angel could’ve used plague, the point for our purposes is that Isaiah predicted the deliverance of Jerusalem against all the odds. </a:t>
            </a:r>
          </a:p>
          <a:p>
            <a:pPr marL="171450" indent="-171450" algn="l">
              <a:buFont typeface="Arial" panose="020B0604020202020204" pitchFamily="34" charset="0"/>
              <a:buChar char="•"/>
            </a:pPr>
            <a:r>
              <a:rPr lang="en-US" b="0" i="0" dirty="0">
                <a:solidFill>
                  <a:srgbClr val="212529"/>
                </a:solidFill>
                <a:effectLst/>
                <a:latin typeface="Roboto" panose="02000000000000000000" pitchFamily="2" charset="0"/>
              </a:rPr>
              <a:t>An inscription from the annals of </a:t>
            </a:r>
            <a:r>
              <a:rPr lang="en-US" b="0" i="0" dirty="0" err="1">
                <a:solidFill>
                  <a:srgbClr val="212529"/>
                </a:solidFill>
                <a:effectLst/>
                <a:latin typeface="Roboto" panose="02000000000000000000" pitchFamily="2" charset="0"/>
              </a:rPr>
              <a:t>Esar-haddon</a:t>
            </a:r>
            <a:r>
              <a:rPr lang="en-US" b="0" i="0" dirty="0">
                <a:solidFill>
                  <a:srgbClr val="212529"/>
                </a:solidFill>
                <a:effectLst/>
                <a:latin typeface="Roboto" panose="02000000000000000000" pitchFamily="2" charset="0"/>
              </a:rPr>
              <a:t> (680 B.C.) confirms the biblical record:</a:t>
            </a:r>
          </a:p>
          <a:p>
            <a:pPr algn="just"/>
            <a:r>
              <a:rPr lang="en-US" dirty="0">
                <a:effectLst/>
                <a:latin typeface="inherit"/>
              </a:rPr>
              <a:t>“In the month of Nisan . . . I made my joyful entrance into the royal palace, the awesome place wherein abides the fate of kings. A firm determination fell upon my brothers. They forsook the gods and returned to their deeds of violence, plotting evil . . . . They revolted. To gain the kingship they slew Sennacherib, their father" (</a:t>
            </a:r>
            <a:r>
              <a:rPr lang="en-US" b="0" i="0" dirty="0" err="1">
                <a:solidFill>
                  <a:srgbClr val="212529"/>
                </a:solidFill>
                <a:effectLst/>
                <a:latin typeface="Roboto" panose="02000000000000000000" pitchFamily="2" charset="0"/>
              </a:rPr>
              <a:t>Caiger</a:t>
            </a:r>
            <a:r>
              <a:rPr lang="en-US" b="0" i="0" dirty="0">
                <a:solidFill>
                  <a:srgbClr val="212529"/>
                </a:solidFill>
                <a:effectLst/>
                <a:latin typeface="Roboto" panose="02000000000000000000" pitchFamily="2" charset="0"/>
              </a:rPr>
              <a:t>, Stephen L. 1944. </a:t>
            </a:r>
            <a:r>
              <a:rPr lang="en-US" b="0" i="1" dirty="0">
                <a:solidFill>
                  <a:srgbClr val="212529"/>
                </a:solidFill>
                <a:effectLst/>
                <a:latin typeface="Roboto" panose="02000000000000000000" pitchFamily="2" charset="0"/>
              </a:rPr>
              <a:t>Bible and Spade – An Introduction to Biblical Archaeology</a:t>
            </a:r>
            <a:r>
              <a:rPr lang="en-US" b="0" i="0" dirty="0">
                <a:solidFill>
                  <a:srgbClr val="212529"/>
                </a:solidFill>
                <a:effectLst/>
                <a:latin typeface="Roboto" panose="02000000000000000000" pitchFamily="2" charset="0"/>
              </a:rPr>
              <a:t>. London, England: Oxford University Press</a:t>
            </a:r>
            <a:r>
              <a:rPr lang="en-US" b="0" i="0" dirty="0">
                <a:solidFill>
                  <a:srgbClr val="212529"/>
                </a:solidFill>
                <a:effectLst/>
                <a:latin typeface="inherit"/>
              </a:rPr>
              <a:t>)</a:t>
            </a:r>
            <a:r>
              <a:rPr lang="en-US" dirty="0">
                <a:effectLst/>
                <a:latin typeface="inherit"/>
              </a:rPr>
              <a:t> 161-162.</a:t>
            </a:r>
          </a:p>
          <a:p>
            <a:pPr algn="just"/>
            <a:r>
              <a:rPr lang="en-US" dirty="0">
                <a:effectLst/>
                <a:latin typeface="inherit"/>
              </a:rPr>
              <a:t>*While the rumor didn’t immediately make Sennacherib retreat, it likely made him nervous because now he’d have 2 armies to fight. Once God killed off a massive number of Assyrian troops, Sennacherib knew he didn’t have near enough support to fight Jerusalem and King </a:t>
            </a:r>
            <a:r>
              <a:rPr lang="en-US" dirty="0" err="1">
                <a:effectLst/>
                <a:latin typeface="inherit"/>
              </a:rPr>
              <a:t>Trihaka’s</a:t>
            </a:r>
            <a:r>
              <a:rPr lang="en-US" dirty="0">
                <a:effectLst/>
                <a:latin typeface="inherit"/>
              </a:rPr>
              <a:t> army. Therefore, Sennacherib returned home.  </a:t>
            </a:r>
          </a:p>
          <a:p>
            <a:pPr marL="171450" indent="-171450" algn="just">
              <a:buFont typeface="Wingdings" panose="05000000000000000000" pitchFamily="2" charset="2"/>
              <a:buChar char="Ø"/>
            </a:pPr>
            <a:r>
              <a:rPr lang="en-US" dirty="0">
                <a:effectLst/>
                <a:latin typeface="inherit"/>
              </a:rPr>
              <a:t>Isaiah could be tested by his contemporaries. </a:t>
            </a:r>
          </a:p>
          <a:p>
            <a:pPr marL="171450" indent="-171450" algn="just">
              <a:buFont typeface="Wingdings" panose="05000000000000000000" pitchFamily="2" charset="2"/>
              <a:buChar char="Ø"/>
            </a:pPr>
            <a:r>
              <a:rPr lang="en-US" dirty="0">
                <a:effectLst/>
                <a:latin typeface="inherit"/>
              </a:rPr>
              <a:t>A skeptic might say:</a:t>
            </a:r>
          </a:p>
          <a:p>
            <a:pPr marL="628650" lvl="1" indent="-171450" algn="just">
              <a:buFont typeface="Wingdings" panose="05000000000000000000" pitchFamily="2" charset="2"/>
              <a:buChar char="Ø"/>
            </a:pPr>
            <a:r>
              <a:rPr lang="en-US" dirty="0">
                <a:effectLst/>
                <a:latin typeface="inherit"/>
              </a:rPr>
              <a:t> “Isaiah had a lucky guess.” Answer: 1) Real lucky since Assyria showed every sign of attack and were a dominant force. 2) Regarding luck, we turn to Medium range prophecies…</a:t>
            </a:r>
          </a:p>
        </p:txBody>
      </p:sp>
    </p:spTree>
    <p:extLst>
      <p:ext uri="{BB962C8B-B14F-4D97-AF65-F5344CB8AC3E}">
        <p14:creationId xmlns:p14="http://schemas.microsoft.com/office/powerpoint/2010/main" val="3140541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35</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113520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36</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en-US" dirty="0"/>
              <a:t>Context: God v. idols. Test: Predictive prophecy declares the winner.  </a:t>
            </a:r>
          </a:p>
        </p:txBody>
      </p:sp>
    </p:spTree>
    <p:extLst>
      <p:ext uri="{BB962C8B-B14F-4D97-AF65-F5344CB8AC3E}">
        <p14:creationId xmlns:p14="http://schemas.microsoft.com/office/powerpoint/2010/main" val="3162085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37</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endParaRPr lang="en-US" altLang="en-US" dirty="0"/>
          </a:p>
        </p:txBody>
      </p:sp>
    </p:spTree>
    <p:extLst>
      <p:ext uri="{BB962C8B-B14F-4D97-AF65-F5344CB8AC3E}">
        <p14:creationId xmlns:p14="http://schemas.microsoft.com/office/powerpoint/2010/main" val="361837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38</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endParaRPr lang="en-US" altLang="en-US" dirty="0"/>
          </a:p>
        </p:txBody>
      </p:sp>
    </p:spTree>
    <p:extLst>
      <p:ext uri="{BB962C8B-B14F-4D97-AF65-F5344CB8AC3E}">
        <p14:creationId xmlns:p14="http://schemas.microsoft.com/office/powerpoint/2010/main" val="240620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39</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r>
              <a:rPr lang="en-US" altLang="en-US" dirty="0"/>
              <a:t>N.B. Cyrus decrees in 538B.C. – approx. 150 years after Isaiah predicted it. </a:t>
            </a:r>
          </a:p>
          <a:p>
            <a:pPr marL="171450" indent="-171450">
              <a:buFont typeface="Wingdings" panose="05000000000000000000" pitchFamily="2" charset="2"/>
              <a:buChar char="Ø"/>
            </a:pPr>
            <a:r>
              <a:rPr lang="en-US" altLang="en-US" dirty="0"/>
              <a:t>Generations after Isaiah’s time could test him to see if he was accurate. </a:t>
            </a:r>
          </a:p>
          <a:p>
            <a:pPr marL="171450" indent="-171450">
              <a:buFont typeface="Wingdings" panose="05000000000000000000" pitchFamily="2" charset="2"/>
              <a:buChar char="Ø"/>
            </a:pPr>
            <a:r>
              <a:rPr lang="en-US" altLang="en-US" dirty="0"/>
              <a:t>Was Isaiah lucky? I don’t think so. Neither do critics. </a:t>
            </a:r>
          </a:p>
          <a:p>
            <a:pPr marL="0" indent="0">
              <a:buFont typeface="Arial" panose="020B0604020202020204" pitchFamily="34" charset="0"/>
              <a:buNone/>
            </a:pPr>
            <a:r>
              <a:rPr lang="en-US" altLang="en-US" dirty="0"/>
              <a:t>Critics: “Isaiah was written after the fact to look like prophecy when it was really history.”</a:t>
            </a:r>
          </a:p>
          <a:p>
            <a:pPr marL="0" indent="0">
              <a:buFont typeface="Arial" panose="020B0604020202020204" pitchFamily="34" charset="0"/>
              <a:buNone/>
            </a:pPr>
            <a:r>
              <a:rPr lang="en-US" altLang="en-US" dirty="0"/>
              <a:t>Replies: 1) “This invalidates the very point of the text.”</a:t>
            </a:r>
          </a:p>
          <a:p>
            <a:pPr marL="0" indent="0">
              <a:buFont typeface="Arial" panose="020B0604020202020204" pitchFamily="34" charset="0"/>
              <a:buNone/>
            </a:pPr>
            <a:r>
              <a:rPr lang="en-US" altLang="en-US" dirty="0"/>
              <a:t>2) “This makes the authors liars.”</a:t>
            </a:r>
          </a:p>
          <a:p>
            <a:pPr marL="0" indent="0">
              <a:buFont typeface="Arial" panose="020B0604020202020204" pitchFamily="34" charset="0"/>
              <a:buNone/>
            </a:pPr>
            <a:r>
              <a:rPr lang="en-US" altLang="en-US" dirty="0"/>
              <a:t>3) We turn to long range prophecy…</a:t>
            </a:r>
          </a:p>
          <a:p>
            <a:pPr marL="0" indent="0">
              <a:buFont typeface="Arial" panose="020B0604020202020204" pitchFamily="34" charset="0"/>
              <a:buNone/>
            </a:pPr>
            <a:r>
              <a:rPr lang="en-US" altLang="en-US" dirty="0"/>
              <a:t> </a:t>
            </a:r>
          </a:p>
        </p:txBody>
      </p:sp>
    </p:spTree>
    <p:extLst>
      <p:ext uri="{BB962C8B-B14F-4D97-AF65-F5344CB8AC3E}">
        <p14:creationId xmlns:p14="http://schemas.microsoft.com/office/powerpoint/2010/main" val="2254224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B547B7-E097-4ACF-8C6A-E4D1FA35FCF9}" type="slidenum">
              <a:rPr lang="en-US" altLang="en-US"/>
              <a:pPr/>
              <a:t>40</a:t>
            </a:fld>
            <a:endParaRPr lang="en-US" altLang="en-US"/>
          </a:p>
        </p:txBody>
      </p:sp>
      <p:sp>
        <p:nvSpPr>
          <p:cNvPr id="808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r>
              <a:rPr lang="en-US" altLang="en-US" dirty="0"/>
              <a:t>We get a 2 for 1 – Bible as WOG and confirmation of Jesus!</a:t>
            </a:r>
          </a:p>
        </p:txBody>
      </p:sp>
    </p:spTree>
    <p:extLst>
      <p:ext uri="{BB962C8B-B14F-4D97-AF65-F5344CB8AC3E}">
        <p14:creationId xmlns:p14="http://schemas.microsoft.com/office/powerpoint/2010/main" val="170681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Aharoni" panose="02010803020104030203" pitchFamily="2" charset="-79"/>
              </a:rPr>
              <a:t>Moral Objections – POE / HOG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Aharoni" panose="02010803020104030203" pitchFamily="2" charset="-79"/>
              </a:rPr>
              <a:t>Scientific Objections - Evolution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Aharoni" panose="02010803020104030203" pitchFamily="2" charset="-79"/>
              </a:rPr>
              <a:t>Historical Objections – Adam and Eve, Exodus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Aharoni" panose="02010803020104030203" pitchFamily="2" charset="-79"/>
              </a:rPr>
              <a:t>Attacks on the Bible – alleged contradictions, genocide, slavery, </a:t>
            </a:r>
            <a:r>
              <a:rPr lang="en-US" sz="1200" dirty="0" err="1">
                <a:latin typeface="+mn-lt"/>
                <a:cs typeface="Aharoni" panose="02010803020104030203" pitchFamily="2" charset="-79"/>
              </a:rPr>
              <a:t>etc</a:t>
            </a:r>
            <a:r>
              <a:rPr lang="en-US" sz="1200" dirty="0">
                <a:latin typeface="+mn-lt"/>
                <a:cs typeface="Aharoni" panose="02010803020104030203" pitchFamily="2" charset="-79"/>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Aharoni" panose="02010803020104030203" pitchFamily="2" charset="-79"/>
              </a:rPr>
              <a:t>Cultural Objections – LGBTQ, CT, Abortion, “Dangers” of religion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Aharoni" panose="02010803020104030203" pitchFamily="2" charset="-79"/>
              </a:rPr>
              <a:t>Theological Objections – Trinity, Hell, Hypostatic Union, Exclusivity of Christ, </a:t>
            </a:r>
            <a:r>
              <a:rPr lang="en-US" sz="1200" dirty="0" err="1">
                <a:latin typeface="+mn-lt"/>
                <a:cs typeface="Aharoni" panose="02010803020104030203" pitchFamily="2" charset="-79"/>
              </a:rPr>
              <a:t>etc</a:t>
            </a:r>
            <a:r>
              <a:rPr lang="en-US" sz="1200" dirty="0">
                <a:latin typeface="+mn-lt"/>
                <a:cs typeface="Aharoni" panose="02010803020104030203" pitchFamily="2" charset="-79"/>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cs typeface="Aharoni" panose="02010803020104030203" pitchFamily="2" charset="-79"/>
              </a:rPr>
              <a:t>The Positive Case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cs typeface="Aharoni" panose="02010803020104030203" pitchFamily="2" charset="-79"/>
              </a:rPr>
              <a:t>Gives your opponent something to think about.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cs typeface="Aharoni" panose="02010803020104030203" pitchFamily="2" charset="-79"/>
              </a:rPr>
              <a:t>If the positive case is true, the objections fall to the wayside. </a:t>
            </a:r>
          </a:p>
          <a:p>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4</a:t>
            </a:fld>
            <a:endParaRPr lang="en-US"/>
          </a:p>
        </p:txBody>
      </p:sp>
    </p:spTree>
    <p:extLst>
      <p:ext uri="{BB962C8B-B14F-4D97-AF65-F5344CB8AC3E}">
        <p14:creationId xmlns:p14="http://schemas.microsoft.com/office/powerpoint/2010/main" val="1029181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this description of the Servant and ask, has anyone come along in history who fits this description?</a:t>
            </a:r>
          </a:p>
          <a:p>
            <a:r>
              <a:rPr lang="en-US" dirty="0"/>
              <a:t>52:14 – His appearance will be marred – suggesting torture.</a:t>
            </a:r>
          </a:p>
          <a:p>
            <a:r>
              <a:rPr lang="en-US" dirty="0"/>
              <a:t>52:15 -- </a:t>
            </a:r>
          </a:p>
          <a:p>
            <a:r>
              <a:rPr lang="en-US" dirty="0"/>
              <a:t>53:2 – humble beginnings</a:t>
            </a:r>
          </a:p>
          <a:p>
            <a:r>
              <a:rPr lang="en-US" dirty="0"/>
              <a:t>53:4 – Israel rejected Him and thought God had too.</a:t>
            </a:r>
          </a:p>
        </p:txBody>
      </p:sp>
      <p:sp>
        <p:nvSpPr>
          <p:cNvPr id="4" name="Slide Number Placeholder 3"/>
          <p:cNvSpPr>
            <a:spLocks noGrp="1"/>
          </p:cNvSpPr>
          <p:nvPr>
            <p:ph type="sldNum" sz="quarter" idx="5"/>
          </p:nvPr>
        </p:nvSpPr>
        <p:spPr/>
        <p:txBody>
          <a:bodyPr/>
          <a:lstStyle/>
          <a:p>
            <a:fld id="{CAC884ED-0702-42A9-8C59-B80827989D28}" type="slidenum">
              <a:rPr lang="en-US" smtClean="0"/>
              <a:t>41</a:t>
            </a:fld>
            <a:endParaRPr lang="en-US"/>
          </a:p>
        </p:txBody>
      </p:sp>
    </p:spTree>
    <p:extLst>
      <p:ext uri="{BB962C8B-B14F-4D97-AF65-F5344CB8AC3E}">
        <p14:creationId xmlns:p14="http://schemas.microsoft.com/office/powerpoint/2010/main" val="1332046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53:5 – pierced = crucifixion</a:t>
            </a:r>
          </a:p>
          <a:p>
            <a:r>
              <a:rPr lang="en-US" dirty="0"/>
              <a:t>53:7 = Jesus didn’t fight back at His trial.</a:t>
            </a:r>
          </a:p>
          <a:p>
            <a:r>
              <a:rPr lang="en-US" dirty="0"/>
              <a:t>53:8 – unjust trial </a:t>
            </a:r>
          </a:p>
        </p:txBody>
      </p:sp>
      <p:sp>
        <p:nvSpPr>
          <p:cNvPr id="4" name="Slide Number Placeholder 3"/>
          <p:cNvSpPr>
            <a:spLocks noGrp="1"/>
          </p:cNvSpPr>
          <p:nvPr>
            <p:ph type="sldNum" sz="quarter" idx="5"/>
          </p:nvPr>
        </p:nvSpPr>
        <p:spPr/>
        <p:txBody>
          <a:bodyPr/>
          <a:lstStyle/>
          <a:p>
            <a:fld id="{CAC884ED-0702-42A9-8C59-B80827989D28}" type="slidenum">
              <a:rPr lang="en-US" smtClean="0"/>
              <a:t>42</a:t>
            </a:fld>
            <a:endParaRPr lang="en-US"/>
          </a:p>
        </p:txBody>
      </p:sp>
    </p:spTree>
    <p:extLst>
      <p:ext uri="{BB962C8B-B14F-4D97-AF65-F5344CB8AC3E}">
        <p14:creationId xmlns:p14="http://schemas.microsoft.com/office/powerpoint/2010/main" val="2183152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53:9 – sinless</a:t>
            </a:r>
          </a:p>
          <a:p>
            <a:r>
              <a:rPr lang="en-US" dirty="0"/>
              <a:t>53:10 – “seed” = spiritual seed</a:t>
            </a:r>
          </a:p>
          <a:p>
            <a:r>
              <a:rPr lang="en-US" dirty="0"/>
              <a:t>53:10 – prolong His days = Resurrection</a:t>
            </a:r>
          </a:p>
          <a:p>
            <a:endParaRPr lang="en-US" dirty="0"/>
          </a:p>
          <a:p>
            <a:pPr marL="228600" indent="-228600">
              <a:buFont typeface="+mj-lt"/>
              <a:buAutoNum type="arabicPeriod"/>
            </a:pPr>
            <a:r>
              <a:rPr lang="en-US" dirty="0"/>
              <a:t>Isaiah may be checked for accuracy by generations far removed from him.</a:t>
            </a:r>
          </a:p>
          <a:p>
            <a:pPr marL="228600" indent="-228600">
              <a:buFont typeface="+mj-lt"/>
              <a:buAutoNum type="arabicPeriod"/>
            </a:pPr>
            <a:r>
              <a:rPr lang="en-US" dirty="0"/>
              <a:t>Isaiah didn’t just read the signs of the times. Too far away to be so specific and accurate.</a:t>
            </a:r>
          </a:p>
          <a:p>
            <a:pPr marL="228600" indent="-228600">
              <a:buFont typeface="+mj-lt"/>
              <a:buAutoNum type="arabicPeriod"/>
            </a:pPr>
            <a:r>
              <a:rPr lang="en-US" dirty="0"/>
              <a:t>Isaiah didn’t get lucky.  </a:t>
            </a:r>
          </a:p>
          <a:p>
            <a:pPr marL="228600" indent="-228600">
              <a:buFont typeface="+mj-lt"/>
              <a:buAutoNum type="arabicPeriod"/>
            </a:pPr>
            <a:r>
              <a:rPr lang="en-US" dirty="0"/>
              <a:t>Isaiah 53 wasn’t written after the fact. We possess copies that predate Christianity. </a:t>
            </a:r>
          </a:p>
          <a:p>
            <a:pPr marL="228600" indent="-228600">
              <a:buFont typeface="+mj-lt"/>
              <a:buAutoNum type="arabicPeriod"/>
            </a:pPr>
            <a:r>
              <a:rPr lang="en-US" dirty="0"/>
              <a:t>Jesus didn’t align events to look like he was the fulfillment – he’d be crazy! He can’t control being rewarded, how he’s murdered, how he’s buried, resurrected!</a:t>
            </a:r>
          </a:p>
          <a:p>
            <a:pPr marL="228600" indent="-228600">
              <a:buFont typeface="+mj-lt"/>
              <a:buAutoNum type="arabicPeriod"/>
            </a:pPr>
            <a:r>
              <a:rPr lang="en-US" dirty="0"/>
              <a:t>Critic, “Jesus’ disciples made it look like He fulfilled Isa. 53. Liars. </a:t>
            </a:r>
          </a:p>
          <a:p>
            <a:pPr marL="685800" lvl="1" indent="-228600">
              <a:buFont typeface="Arial" panose="020B0604020202020204" pitchFamily="34" charset="0"/>
              <a:buChar char="•"/>
            </a:pPr>
            <a:r>
              <a:rPr lang="en-US" dirty="0"/>
              <a:t>Responses: They wrote the greatest ethic known to mankind. Are you sure you want to accuse them of lying?</a:t>
            </a:r>
          </a:p>
          <a:p>
            <a:pPr marL="685800" lvl="1" indent="-228600">
              <a:buFont typeface="Arial" panose="020B0604020202020204" pitchFamily="34" charset="0"/>
              <a:buChar char="•"/>
            </a:pPr>
            <a:r>
              <a:rPr lang="en-US" dirty="0"/>
              <a:t>No motive! Why die for a lie?!</a:t>
            </a:r>
          </a:p>
          <a:p>
            <a:pPr marL="685800" lvl="1" indent="-228600">
              <a:buFont typeface="Arial" panose="020B0604020202020204" pitchFamily="34" charset="0"/>
              <a:buChar char="•"/>
            </a:pPr>
            <a:r>
              <a:rPr lang="en-US" dirty="0"/>
              <a:t>Why lie about someone you know is a fraud and, according to Jews, was cursed by God?  </a:t>
            </a:r>
          </a:p>
        </p:txBody>
      </p:sp>
      <p:sp>
        <p:nvSpPr>
          <p:cNvPr id="4" name="Slide Number Placeholder 3"/>
          <p:cNvSpPr>
            <a:spLocks noGrp="1"/>
          </p:cNvSpPr>
          <p:nvPr>
            <p:ph type="sldNum" sz="quarter" idx="5"/>
          </p:nvPr>
        </p:nvSpPr>
        <p:spPr/>
        <p:txBody>
          <a:bodyPr/>
          <a:lstStyle/>
          <a:p>
            <a:fld id="{CAC884ED-0702-42A9-8C59-B80827989D28}" type="slidenum">
              <a:rPr lang="en-US" smtClean="0"/>
              <a:t>43</a:t>
            </a:fld>
            <a:endParaRPr lang="en-US"/>
          </a:p>
        </p:txBody>
      </p:sp>
    </p:spTree>
    <p:extLst>
      <p:ext uri="{BB962C8B-B14F-4D97-AF65-F5344CB8AC3E}">
        <p14:creationId xmlns:p14="http://schemas.microsoft.com/office/powerpoint/2010/main" val="2804872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89BA8"/>
                </a:solidFill>
                <a:effectLst>
                  <a:outerShdw blurRad="38100" dist="38100" dir="2700000" algn="tl">
                    <a:srgbClr val="000000">
                      <a:alpha val="43137"/>
                    </a:srgbClr>
                  </a:outerShdw>
                </a:effectLst>
              </a:rPr>
              <a:t> If Jesus didn’t rise, His earliest disciples were far more likely to see Him as a con than The 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589BA8"/>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89BA8"/>
                </a:solidFill>
                <a:effectLst>
                  <a:outerShdw blurRad="38100" dist="38100" dir="2700000" algn="tl">
                    <a:srgbClr val="000000">
                      <a:alpha val="43137"/>
                    </a:srgbClr>
                  </a:outerShdw>
                </a:effectLst>
              </a:rPr>
              <a:t>The martyrs were the ultimate lie detector test!</a:t>
            </a:r>
          </a:p>
          <a:p>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44</a:t>
            </a:fld>
            <a:endParaRPr lang="en-US"/>
          </a:p>
        </p:txBody>
      </p:sp>
    </p:spTree>
    <p:extLst>
      <p:ext uri="{BB962C8B-B14F-4D97-AF65-F5344CB8AC3E}">
        <p14:creationId xmlns:p14="http://schemas.microsoft.com/office/powerpoint/2010/main" val="2234942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A2537A9-9970-4ED7-B1FA-4460D2F1F4C9}" type="slidenum">
              <a:rPr lang="en-US" altLang="en-US"/>
              <a:pPr/>
              <a:t>45</a:t>
            </a:fld>
            <a:endParaRPr lang="en-US" altLang="en-US"/>
          </a:p>
        </p:txBody>
      </p:sp>
      <p:sp>
        <p:nvSpPr>
          <p:cNvPr id="10444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36887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“by performing supernatural acts” = living a sinless, miraculous life. Raised he dead, calmed the sea, demonstrated He knew what men were thinking. </a:t>
            </a:r>
          </a:p>
          <a:p>
            <a:pPr marL="228600" indent="-228600">
              <a:buAutoNum type="arabicPeriod"/>
            </a:pPr>
            <a:r>
              <a:rPr lang="en-US" b="1" dirty="0"/>
              <a:t>Jesus made claims to be Divine. Were they confirmed?</a:t>
            </a:r>
          </a:p>
        </p:txBody>
      </p:sp>
      <p:sp>
        <p:nvSpPr>
          <p:cNvPr id="4" name="Slide Number Placeholder 3"/>
          <p:cNvSpPr>
            <a:spLocks noGrp="1"/>
          </p:cNvSpPr>
          <p:nvPr>
            <p:ph type="sldNum" sz="quarter" idx="5"/>
          </p:nvPr>
        </p:nvSpPr>
        <p:spPr/>
        <p:txBody>
          <a:bodyPr/>
          <a:lstStyle/>
          <a:p>
            <a:fld id="{DF353D76-5017-4BFD-89A8-3D9BF738DF4C}" type="slidenum">
              <a:rPr lang="en-US" smtClean="0"/>
              <a:t>47</a:t>
            </a:fld>
            <a:endParaRPr lang="en-US"/>
          </a:p>
        </p:txBody>
      </p:sp>
    </p:spTree>
    <p:extLst>
      <p:ext uri="{BB962C8B-B14F-4D97-AF65-F5344CB8AC3E}">
        <p14:creationId xmlns:p14="http://schemas.microsoft.com/office/powerpoint/2010/main" val="2731741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What is the best explanation of these historical facts?</a:t>
            </a:r>
          </a:p>
        </p:txBody>
      </p:sp>
      <p:sp>
        <p:nvSpPr>
          <p:cNvPr id="4" name="Slide Number Placeholder 3"/>
          <p:cNvSpPr>
            <a:spLocks noGrp="1"/>
          </p:cNvSpPr>
          <p:nvPr>
            <p:ph type="sldNum" sz="quarter" idx="5"/>
          </p:nvPr>
        </p:nvSpPr>
        <p:spPr/>
        <p:txBody>
          <a:bodyPr/>
          <a:lstStyle/>
          <a:p>
            <a:fld id="{DF353D76-5017-4BFD-89A8-3D9BF738DF4C}" type="slidenum">
              <a:rPr lang="en-US" smtClean="0"/>
              <a:t>48</a:t>
            </a:fld>
            <a:endParaRPr lang="en-US"/>
          </a:p>
        </p:txBody>
      </p:sp>
    </p:spTree>
    <p:extLst>
      <p:ext uri="{BB962C8B-B14F-4D97-AF65-F5344CB8AC3E}">
        <p14:creationId xmlns:p14="http://schemas.microsoft.com/office/powerpoint/2010/main" val="3222705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going to start a movement you want people to follow, you want to come across as credible. Having women as your key eyewitnesses wouldn’t have appeared as credible in first century Judaism. </a:t>
            </a:r>
          </a:p>
        </p:txBody>
      </p:sp>
      <p:sp>
        <p:nvSpPr>
          <p:cNvPr id="4" name="Slide Number Placeholder 3"/>
          <p:cNvSpPr>
            <a:spLocks noGrp="1"/>
          </p:cNvSpPr>
          <p:nvPr>
            <p:ph type="sldNum" sz="quarter" idx="5"/>
          </p:nvPr>
        </p:nvSpPr>
        <p:spPr/>
        <p:txBody>
          <a:bodyPr/>
          <a:lstStyle/>
          <a:p>
            <a:fld id="{CAC884ED-0702-42A9-8C59-B80827989D28}" type="slidenum">
              <a:rPr lang="en-US" smtClean="0"/>
              <a:t>50</a:t>
            </a:fld>
            <a:endParaRPr lang="en-US"/>
          </a:p>
        </p:txBody>
      </p:sp>
    </p:spTree>
    <p:extLst>
      <p:ext uri="{BB962C8B-B14F-4D97-AF65-F5344CB8AC3E}">
        <p14:creationId xmlns:p14="http://schemas.microsoft.com/office/powerpoint/2010/main" val="3509877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 500 witnesses at one time!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Strobel “If you were to examine every eyewitness of the R for just 15 minutes, you would hear 126 hours of testimony. Now how may people after hearing 126 hours of testimony walk away and say, “Eh, never happened. I don’t buy it.” Then Strobel adds, “I’ve seen people sent to the death chamber on just a fraction of this kind of evidence.” </a:t>
            </a:r>
            <a:endParaRPr lang="en-US" dirty="0"/>
          </a:p>
          <a:p>
            <a:pPr marL="171450" indent="-171450">
              <a:buFont typeface="Arial" panose="020B0604020202020204" pitchFamily="34" charset="0"/>
              <a:buChar char="•"/>
            </a:pPr>
            <a:r>
              <a:rPr lang="en-US" dirty="0"/>
              <a:t>12+ times seen and heard</a:t>
            </a:r>
          </a:p>
          <a:p>
            <a:pPr marL="171450" indent="-171450">
              <a:buFont typeface="Arial" panose="020B0604020202020204" pitchFamily="34" charset="0"/>
              <a:buChar char="•"/>
            </a:pPr>
            <a:r>
              <a:rPr lang="en-US" dirty="0"/>
              <a:t>Over a period of 40 days</a:t>
            </a:r>
          </a:p>
          <a:p>
            <a:pPr marL="171450" indent="-171450">
              <a:buFont typeface="Arial" panose="020B0604020202020204" pitchFamily="34" charset="0"/>
              <a:buChar char="•"/>
            </a:pPr>
            <a:r>
              <a:rPr lang="en-US" dirty="0"/>
              <a:t>Substantial – He is touched. He eats food; People have extended conversations with him.</a:t>
            </a:r>
          </a:p>
          <a:p>
            <a:pPr marL="171450" indent="-171450">
              <a:buFont typeface="Arial" panose="020B0604020202020204" pitchFamily="34" charset="0"/>
              <a:buChar char="•"/>
            </a:pPr>
            <a:r>
              <a:rPr lang="en-US" dirty="0"/>
              <a:t>Multiple sources – Matthew, Luke, John, 1 Cor. 15, Acts, Extra-biblical sources such as church fathers. </a:t>
            </a:r>
          </a:p>
          <a:p>
            <a:pPr marL="171450" indent="-171450">
              <a:buFont typeface="Arial" panose="020B0604020202020204" pitchFamily="34" charset="0"/>
              <a:buChar char="•"/>
            </a:pPr>
            <a:r>
              <a:rPr lang="en-US" dirty="0"/>
              <a:t>Early sources – 1 Cor. 15 (within months); gospels (eyewitness period). Reports were during the eyewitness period so they could be checked.   </a:t>
            </a:r>
          </a:p>
          <a:p>
            <a:pPr marL="171450" indent="-171450">
              <a:buFont typeface="Arial" panose="020B0604020202020204" pitchFamily="34" charset="0"/>
              <a:buChar char="•"/>
            </a:pPr>
            <a:r>
              <a:rPr lang="en-US" dirty="0"/>
              <a:t>Eyewitness sources – Paul, Matthew, John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51</a:t>
            </a:fld>
            <a:endParaRPr lang="en-US"/>
          </a:p>
        </p:txBody>
      </p:sp>
    </p:spTree>
    <p:extLst>
      <p:ext uri="{BB962C8B-B14F-4D97-AF65-F5344CB8AC3E}">
        <p14:creationId xmlns:p14="http://schemas.microsoft.com/office/powerpoint/2010/main" val="1671617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important considerations regarding the transformation of the disciples.</a:t>
            </a:r>
          </a:p>
          <a:p>
            <a:endParaRPr lang="en-US" dirty="0"/>
          </a:p>
          <a:p>
            <a:r>
              <a:rPr lang="en-US" dirty="0"/>
              <a:t>Everything earthly to lose – As Paul said, “I die daily” (1 Cor. 15:31)</a:t>
            </a:r>
          </a:p>
          <a:p>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52</a:t>
            </a:fld>
            <a:endParaRPr lang="en-US"/>
          </a:p>
        </p:txBody>
      </p:sp>
    </p:spTree>
    <p:extLst>
      <p:ext uri="{BB962C8B-B14F-4D97-AF65-F5344CB8AC3E}">
        <p14:creationId xmlns:p14="http://schemas.microsoft.com/office/powerpoint/2010/main" val="2042668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 Step 1 -- Theism</a:t>
            </a:r>
          </a:p>
          <a:p>
            <a:r>
              <a:rPr lang="en-US" dirty="0"/>
              <a:t>Blue = Step 2 – Christianity</a:t>
            </a:r>
          </a:p>
          <a:p>
            <a:r>
              <a:rPr lang="en-US" dirty="0"/>
              <a:t>The bottom row acts as an epistemic foundation for the top row. Because there is truth, we can know God. The Bible is the best historical (though not the only) knowledge of Jesus and if the Bible is historically credible, Jesus follows.  </a:t>
            </a:r>
          </a:p>
        </p:txBody>
      </p:sp>
      <p:sp>
        <p:nvSpPr>
          <p:cNvPr id="4" name="Slide Number Placeholder 3"/>
          <p:cNvSpPr>
            <a:spLocks noGrp="1"/>
          </p:cNvSpPr>
          <p:nvPr>
            <p:ph type="sldNum" sz="quarter" idx="5"/>
          </p:nvPr>
        </p:nvSpPr>
        <p:spPr/>
        <p:txBody>
          <a:bodyPr/>
          <a:lstStyle/>
          <a:p>
            <a:fld id="{CAC884ED-0702-42A9-8C59-B80827989D28}" type="slidenum">
              <a:rPr lang="en-US" smtClean="0"/>
              <a:t>5</a:t>
            </a:fld>
            <a:endParaRPr lang="en-US"/>
          </a:p>
        </p:txBody>
      </p:sp>
    </p:spTree>
    <p:extLst>
      <p:ext uri="{BB962C8B-B14F-4D97-AF65-F5344CB8AC3E}">
        <p14:creationId xmlns:p14="http://schemas.microsoft.com/office/powerpoint/2010/main" val="2361680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53</a:t>
            </a:fld>
            <a:endParaRPr lang="en-US"/>
          </a:p>
        </p:txBody>
      </p:sp>
    </p:spTree>
    <p:extLst>
      <p:ext uri="{BB962C8B-B14F-4D97-AF65-F5344CB8AC3E}">
        <p14:creationId xmlns:p14="http://schemas.microsoft.com/office/powerpoint/2010/main" val="3338739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Conspiracy Theory – like disciples stole the body. Or early Christians intentionally lied.</a:t>
            </a:r>
          </a:p>
        </p:txBody>
      </p:sp>
      <p:sp>
        <p:nvSpPr>
          <p:cNvPr id="4" name="Slide Number Placeholder 3"/>
          <p:cNvSpPr>
            <a:spLocks noGrp="1"/>
          </p:cNvSpPr>
          <p:nvPr>
            <p:ph type="sldNum" sz="quarter" idx="5"/>
          </p:nvPr>
        </p:nvSpPr>
        <p:spPr/>
        <p:txBody>
          <a:bodyPr/>
          <a:lstStyle/>
          <a:p>
            <a:fld id="{CAC884ED-0702-42A9-8C59-B80827989D28}" type="slidenum">
              <a:rPr lang="en-US" smtClean="0"/>
              <a:t>54</a:t>
            </a:fld>
            <a:endParaRPr lang="en-US"/>
          </a:p>
        </p:txBody>
      </p:sp>
    </p:spTree>
    <p:extLst>
      <p:ext uri="{BB962C8B-B14F-4D97-AF65-F5344CB8AC3E}">
        <p14:creationId xmlns:p14="http://schemas.microsoft.com/office/powerpoint/2010/main" val="42303740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Conspiracy Theory – like disciples stole the body. Or early Christians intentionally lied. Transformed to the point of death for a lie? No way. </a:t>
            </a:r>
          </a:p>
        </p:txBody>
      </p:sp>
      <p:sp>
        <p:nvSpPr>
          <p:cNvPr id="4" name="Slide Number Placeholder 3"/>
          <p:cNvSpPr>
            <a:spLocks noGrp="1"/>
          </p:cNvSpPr>
          <p:nvPr>
            <p:ph type="sldNum" sz="quarter" idx="5"/>
          </p:nvPr>
        </p:nvSpPr>
        <p:spPr/>
        <p:txBody>
          <a:bodyPr/>
          <a:lstStyle/>
          <a:p>
            <a:fld id="{CAC884ED-0702-42A9-8C59-B80827989D28}" type="slidenum">
              <a:rPr lang="en-US" smtClean="0"/>
              <a:t>55</a:t>
            </a:fld>
            <a:endParaRPr lang="en-US"/>
          </a:p>
        </p:txBody>
      </p:sp>
    </p:spTree>
    <p:extLst>
      <p:ext uri="{BB962C8B-B14F-4D97-AF65-F5344CB8AC3E}">
        <p14:creationId xmlns:p14="http://schemas.microsoft.com/office/powerpoint/2010/main" val="2522758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56</a:t>
            </a:fld>
            <a:endParaRPr lang="en-US"/>
          </a:p>
        </p:txBody>
      </p:sp>
    </p:spTree>
    <p:extLst>
      <p:ext uri="{BB962C8B-B14F-4D97-AF65-F5344CB8AC3E}">
        <p14:creationId xmlns:p14="http://schemas.microsoft.com/office/powerpoint/2010/main" val="20341014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critics today say happened? “Something happened.”</a:t>
            </a:r>
          </a:p>
          <a:p>
            <a:r>
              <a:rPr lang="en-US" dirty="0"/>
              <a:t>Yes, the resurrection!</a:t>
            </a:r>
          </a:p>
        </p:txBody>
      </p:sp>
      <p:sp>
        <p:nvSpPr>
          <p:cNvPr id="4" name="Slide Number Placeholder 3"/>
          <p:cNvSpPr>
            <a:spLocks noGrp="1"/>
          </p:cNvSpPr>
          <p:nvPr>
            <p:ph type="sldNum" sz="quarter" idx="5"/>
          </p:nvPr>
        </p:nvSpPr>
        <p:spPr/>
        <p:txBody>
          <a:bodyPr/>
          <a:lstStyle/>
          <a:p>
            <a:fld id="{CAC884ED-0702-42A9-8C59-B80827989D28}" type="slidenum">
              <a:rPr lang="en-US" smtClean="0"/>
              <a:t>57</a:t>
            </a:fld>
            <a:endParaRPr lang="en-US"/>
          </a:p>
        </p:txBody>
      </p:sp>
    </p:spTree>
    <p:extLst>
      <p:ext uri="{BB962C8B-B14F-4D97-AF65-F5344CB8AC3E}">
        <p14:creationId xmlns:p14="http://schemas.microsoft.com/office/powerpoint/2010/main" val="162682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appeal: If what we’ve said is true, Christianity is true and everything opposed to it is false. Christianity should be believed even if you are have uncertainty in other areas of theology. </a:t>
            </a:r>
          </a:p>
          <a:p>
            <a:r>
              <a:rPr lang="en-US" dirty="0"/>
              <a:t>To believers, be ready. Be able to present an evidential case. A dying world needs life. Jesus is life! </a:t>
            </a:r>
          </a:p>
          <a:p>
            <a:r>
              <a:rPr lang="en-US" dirty="0"/>
              <a:t>To unbelievers, consider this case. If you find it compelling, trust Christ now. </a:t>
            </a:r>
          </a:p>
          <a:p>
            <a:endParaRPr lang="en-US" dirty="0"/>
          </a:p>
          <a:p>
            <a:r>
              <a:rPr lang="en-US" dirty="0"/>
              <a:t>Believing that v. Believing in</a:t>
            </a:r>
          </a:p>
        </p:txBody>
      </p:sp>
      <p:sp>
        <p:nvSpPr>
          <p:cNvPr id="4" name="Slide Number Placeholder 3"/>
          <p:cNvSpPr>
            <a:spLocks noGrp="1"/>
          </p:cNvSpPr>
          <p:nvPr>
            <p:ph type="sldNum" sz="quarter" idx="5"/>
          </p:nvPr>
        </p:nvSpPr>
        <p:spPr/>
        <p:txBody>
          <a:bodyPr/>
          <a:lstStyle/>
          <a:p>
            <a:fld id="{CAC884ED-0702-42A9-8C59-B80827989D28}" type="slidenum">
              <a:rPr lang="en-US" smtClean="0"/>
              <a:t>58</a:t>
            </a:fld>
            <a:endParaRPr lang="en-US"/>
          </a:p>
        </p:txBody>
      </p:sp>
    </p:spTree>
    <p:extLst>
      <p:ext uri="{BB962C8B-B14F-4D97-AF65-F5344CB8AC3E}">
        <p14:creationId xmlns:p14="http://schemas.microsoft.com/office/powerpoint/2010/main" val="375779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solidFill>
                  <a:srgbClr val="000000"/>
                </a:solidFill>
                <a:latin typeface="Hobo Std" pitchFamily="34"/>
                <a:ea typeface="Microsoft YaHei" pitchFamily="2"/>
                <a:cs typeface="Microsoft YaHei" pitchFamily="2"/>
              </a:rPr>
              <a:t>Truth is “telling it like it is.”</a:t>
            </a:r>
          </a:p>
          <a:p>
            <a:pPr marL="171450" indent="-171450">
              <a:buFontTx/>
              <a:buChar char="-"/>
            </a:pPr>
            <a:r>
              <a:rPr lang="en-US" sz="1200" dirty="0">
                <a:solidFill>
                  <a:srgbClr val="000000"/>
                </a:solidFill>
                <a:latin typeface="Hobo Std" pitchFamily="34"/>
                <a:ea typeface="Microsoft YaHei" pitchFamily="2"/>
              </a:rPr>
              <a:t>Truth is not just what works, or my perspective</a:t>
            </a:r>
          </a:p>
          <a:p>
            <a:pPr marL="171450" indent="-171450">
              <a:buFontTx/>
              <a:buChar char="-"/>
            </a:pPr>
            <a:r>
              <a:rPr lang="en-US" sz="1200" dirty="0">
                <a:solidFill>
                  <a:srgbClr val="000000"/>
                </a:solidFill>
                <a:latin typeface="Hobo Std" pitchFamily="34"/>
                <a:ea typeface="Microsoft YaHei" pitchFamily="2"/>
              </a:rPr>
              <a:t>Absolute Truth – Truth for all people, at all times, in all places (given its universe of discourse.)</a:t>
            </a:r>
          </a:p>
          <a:p>
            <a:pPr marL="171450" indent="-171450">
              <a:buFontTx/>
              <a:buChar char="-"/>
            </a:pPr>
            <a:r>
              <a:rPr lang="en-US" sz="1200" dirty="0">
                <a:solidFill>
                  <a:srgbClr val="000000"/>
                </a:solidFill>
                <a:latin typeface="Hobo Std" pitchFamily="34"/>
                <a:ea typeface="Microsoft YaHei" pitchFamily="2"/>
              </a:rPr>
              <a:t>Relative truth – only true for some people, at some times, in some places</a:t>
            </a:r>
            <a:endParaRPr lang="en-US" dirty="0"/>
          </a:p>
        </p:txBody>
      </p:sp>
      <p:sp>
        <p:nvSpPr>
          <p:cNvPr id="4" name="Slide Number Placeholder 3"/>
          <p:cNvSpPr>
            <a:spLocks noGrp="1"/>
          </p:cNvSpPr>
          <p:nvPr>
            <p:ph type="sldNum" sz="quarter" idx="5"/>
          </p:nvPr>
        </p:nvSpPr>
        <p:spPr/>
        <p:txBody>
          <a:bodyPr/>
          <a:lstStyle/>
          <a:p>
            <a:fld id="{CAC884ED-0702-42A9-8C59-B80827989D28}" type="slidenum">
              <a:rPr lang="en-US" smtClean="0"/>
              <a:t>6</a:t>
            </a:fld>
            <a:endParaRPr lang="en-US"/>
          </a:p>
        </p:txBody>
      </p:sp>
    </p:spTree>
    <p:extLst>
      <p:ext uri="{BB962C8B-B14F-4D97-AF65-F5344CB8AC3E}">
        <p14:creationId xmlns:p14="http://schemas.microsoft.com/office/powerpoint/2010/main" val="755864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4D213F0D-49C6-4FB2-BA56-74236268F585}"/>
              </a:ext>
            </a:extLst>
          </p:cNvPr>
          <p:cNvSpPr txBox="1">
            <a:spLocks noGrp="1"/>
          </p:cNvSpPr>
          <p:nvPr>
            <p:ph type="sldNum" sz="quarter" idx="5"/>
          </p:nvPr>
        </p:nvSpPr>
        <p:spPr>
          <a:ln/>
        </p:spPr>
        <p:txBody>
          <a:bodyPr vert="horz" wrap="square" lIns="0" tIns="0" rIns="0" bIns="0" anchor="b" anchorCtr="0" compatLnSpc="1">
            <a:noAutofit/>
          </a:bodyPr>
          <a:lstStyle/>
          <a:p>
            <a:pPr lvl="0"/>
            <a:fld id="{589A13AC-6882-4201-9496-0538C889E3D2}" type="slidenum">
              <a:t>7</a:t>
            </a:fld>
            <a:endParaRPr lang="en-US"/>
          </a:p>
        </p:txBody>
      </p:sp>
      <p:sp>
        <p:nvSpPr>
          <p:cNvPr id="2" name="Slide Image Placeholder 1">
            <a:extLst>
              <a:ext uri="{FF2B5EF4-FFF2-40B4-BE49-F238E27FC236}">
                <a16:creationId xmlns:a16="http://schemas.microsoft.com/office/drawing/2014/main" id="{1C792E8B-2576-4983-ACB7-4A6664C8E35D}"/>
              </a:ext>
            </a:extLst>
          </p:cNvPr>
          <p:cNvSpPr>
            <a:spLocks noGrp="1" noRot="1" noChangeAspect="1"/>
          </p:cNvSpPr>
          <p:nvPr>
            <p:ph type="sldImg"/>
          </p:nvPr>
        </p:nvSpPr>
        <p:spPr>
          <a:xfrm>
            <a:off x="533400" y="763588"/>
            <a:ext cx="6705600" cy="3771900"/>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61102BF6-05CA-4661-9036-551F1AE59799}"/>
              </a:ext>
            </a:extLst>
          </p:cNvPr>
          <p:cNvSpPr txBox="1">
            <a:spLocks noGrp="1"/>
          </p:cNvSpPr>
          <p:nvPr>
            <p:ph type="body" sz="quarter" idx="1"/>
          </p:nvPr>
        </p:nvSpPr>
        <p:spPr>
          <a:xfrm>
            <a:off x="777600" y="4776840"/>
            <a:ext cx="6218280" cy="4526640"/>
          </a:xfrm>
        </p:spPr>
        <p:txBody>
          <a:bodyPr/>
          <a:lstStyle/>
          <a:p>
            <a:r>
              <a:rPr lang="en-US" dirty="0"/>
              <a:t>Religion is not a matter of opinion; it is a matter of truth. It makes truth claims, not opinion options. </a:t>
            </a:r>
          </a:p>
          <a:p>
            <a:r>
              <a:rPr lang="en-US" dirty="0"/>
              <a:t>“Your” truth v. “The” truth</a:t>
            </a:r>
          </a:p>
          <a:p>
            <a:r>
              <a:rPr lang="en-US" dirty="0"/>
              <a:t>“Let’s celebrate our different faiths.”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3F9E34D1-FF8C-49FA-8E40-26895CD87299}"/>
              </a:ext>
            </a:extLst>
          </p:cNvPr>
          <p:cNvSpPr txBox="1">
            <a:spLocks noGrp="1"/>
          </p:cNvSpPr>
          <p:nvPr>
            <p:ph type="sldNum" sz="quarter" idx="5"/>
          </p:nvPr>
        </p:nvSpPr>
        <p:spPr>
          <a:ln/>
        </p:spPr>
        <p:txBody>
          <a:bodyPr vert="horz" wrap="square" lIns="0" tIns="0" rIns="0" bIns="0" anchor="b" anchorCtr="0" compatLnSpc="1">
            <a:noAutofit/>
          </a:bodyPr>
          <a:lstStyle/>
          <a:p>
            <a:pPr lvl="0"/>
            <a:fld id="{D2BA8BAB-F838-45FD-8ACE-3226DFDFEEC0}" type="slidenum">
              <a:t>8</a:t>
            </a:fld>
            <a:endParaRPr lang="en-US"/>
          </a:p>
        </p:txBody>
      </p:sp>
      <p:sp>
        <p:nvSpPr>
          <p:cNvPr id="2" name="Slide Image Placeholder 1">
            <a:extLst>
              <a:ext uri="{FF2B5EF4-FFF2-40B4-BE49-F238E27FC236}">
                <a16:creationId xmlns:a16="http://schemas.microsoft.com/office/drawing/2014/main" id="{33913194-B90A-4567-8C14-0FB8ECD56A35}"/>
              </a:ext>
            </a:extLst>
          </p:cNvPr>
          <p:cNvSpPr>
            <a:spLocks noGrp="1" noRot="1" noChangeAspect="1"/>
          </p:cNvSpPr>
          <p:nvPr>
            <p:ph type="sldImg"/>
          </p:nvPr>
        </p:nvSpPr>
        <p:spPr>
          <a:xfrm>
            <a:off x="533400" y="763588"/>
            <a:ext cx="6705600" cy="3771900"/>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194BABF2-AEE4-49C7-A2F4-92AE37499A22}"/>
              </a:ext>
            </a:extLst>
          </p:cNvPr>
          <p:cNvSpPr txBox="1">
            <a:spLocks noGrp="1"/>
          </p:cNvSpPr>
          <p:nvPr>
            <p:ph type="body" sz="quarter" idx="1"/>
          </p:nvPr>
        </p:nvSpPr>
        <p:spPr>
          <a:xfrm>
            <a:off x="777600" y="4776840"/>
            <a:ext cx="6218280" cy="4526640"/>
          </a:xfrm>
        </p:spPr>
        <p:txBody>
          <a:bodyPr/>
          <a:lstStyle/>
          <a:p>
            <a:r>
              <a:rPr lang="en-US" dirty="0"/>
              <a:t>Relativism entails opposites both being true. This would mean relativism is true and not true at the same time and sense. </a:t>
            </a:r>
          </a:p>
          <a:p>
            <a:r>
              <a:rPr lang="en-US" dirty="0"/>
              <a:t>You don’t see this for a good reason! </a:t>
            </a:r>
          </a:p>
          <a:p>
            <a:r>
              <a:rPr lang="en-US" dirty="0"/>
              <a:t>Relativism says your truth is just as valid as mine even if they contradict. </a:t>
            </a:r>
          </a:p>
        </p:txBody>
      </p:sp>
    </p:spTree>
    <p:extLst>
      <p:ext uri="{BB962C8B-B14F-4D97-AF65-F5344CB8AC3E}">
        <p14:creationId xmlns:p14="http://schemas.microsoft.com/office/powerpoint/2010/main" val="3091710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3F9E34D1-FF8C-49FA-8E40-26895CD87299}"/>
              </a:ext>
            </a:extLst>
          </p:cNvPr>
          <p:cNvSpPr txBox="1">
            <a:spLocks noGrp="1"/>
          </p:cNvSpPr>
          <p:nvPr>
            <p:ph type="sldNum" sz="quarter" idx="5"/>
          </p:nvPr>
        </p:nvSpPr>
        <p:spPr>
          <a:ln/>
        </p:spPr>
        <p:txBody>
          <a:bodyPr vert="horz" wrap="square" lIns="0" tIns="0" rIns="0" bIns="0" anchor="b" anchorCtr="0" compatLnSpc="1">
            <a:noAutofit/>
          </a:bodyPr>
          <a:lstStyle/>
          <a:p>
            <a:pPr lvl="0"/>
            <a:fld id="{D2BA8BAB-F838-45FD-8ACE-3226DFDFEEC0}" type="slidenum">
              <a:t>9</a:t>
            </a:fld>
            <a:endParaRPr lang="en-US"/>
          </a:p>
        </p:txBody>
      </p:sp>
      <p:sp>
        <p:nvSpPr>
          <p:cNvPr id="2" name="Slide Image Placeholder 1">
            <a:extLst>
              <a:ext uri="{FF2B5EF4-FFF2-40B4-BE49-F238E27FC236}">
                <a16:creationId xmlns:a16="http://schemas.microsoft.com/office/drawing/2014/main" id="{33913194-B90A-4567-8C14-0FB8ECD56A35}"/>
              </a:ext>
            </a:extLst>
          </p:cNvPr>
          <p:cNvSpPr>
            <a:spLocks noGrp="1" noRot="1" noChangeAspect="1"/>
          </p:cNvSpPr>
          <p:nvPr>
            <p:ph type="sldImg"/>
          </p:nvPr>
        </p:nvSpPr>
        <p:spPr>
          <a:xfrm>
            <a:off x="533400" y="763588"/>
            <a:ext cx="6705600" cy="3771900"/>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194BABF2-AEE4-49C7-A2F4-92AE37499A22}"/>
              </a:ext>
            </a:extLst>
          </p:cNvPr>
          <p:cNvSpPr txBox="1">
            <a:spLocks noGrp="1"/>
          </p:cNvSpPr>
          <p:nvPr>
            <p:ph type="body" sz="quarter" idx="1"/>
          </p:nvPr>
        </p:nvSpPr>
        <p:spPr>
          <a:xfrm>
            <a:off x="777600" y="4776840"/>
            <a:ext cx="6218280" cy="4526640"/>
          </a:xfrm>
        </p:spPr>
        <p:txBody>
          <a:bodyPr/>
          <a:lstStyle/>
          <a:p>
            <a:endParaRPr lang="en-US"/>
          </a:p>
        </p:txBody>
      </p:sp>
    </p:spTree>
    <p:extLst>
      <p:ext uri="{BB962C8B-B14F-4D97-AF65-F5344CB8AC3E}">
        <p14:creationId xmlns:p14="http://schemas.microsoft.com/office/powerpoint/2010/main" val="898162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1A7E-84A4-4E9B-A15D-4B31D0A19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846D48-EA91-4CA4-B5E3-92A67709F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1F706B-2C3A-4B0F-91B3-520B7FFD4B94}"/>
              </a:ext>
            </a:extLst>
          </p:cNvPr>
          <p:cNvSpPr>
            <a:spLocks noGrp="1"/>
          </p:cNvSpPr>
          <p:nvPr>
            <p:ph type="dt" sz="half" idx="10"/>
          </p:nvPr>
        </p:nvSpPr>
        <p:spPr/>
        <p:txBody>
          <a:bodyPr/>
          <a:lstStyle/>
          <a:p>
            <a:fld id="{7820D4BA-92FD-4BE2-B4E9-D1A3A8D6B1BD}" type="datetime1">
              <a:rPr lang="en-US" smtClean="0"/>
              <a:t>1/8/22</a:t>
            </a:fld>
            <a:endParaRPr lang="en-US"/>
          </a:p>
        </p:txBody>
      </p:sp>
      <p:sp>
        <p:nvSpPr>
          <p:cNvPr id="5" name="Footer Placeholder 4">
            <a:extLst>
              <a:ext uri="{FF2B5EF4-FFF2-40B4-BE49-F238E27FC236}">
                <a16:creationId xmlns:a16="http://schemas.microsoft.com/office/drawing/2014/main" id="{87CA1F1B-0B74-4157-B034-C4CEA5F0E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CD137-4D82-4AC6-AD3F-69B1AFE786FF}"/>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176606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78E5-32A3-4D2D-BF48-8A78C124E2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2E283-3727-453D-968A-F05C458CC3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6229-023F-4826-AA85-44BCBF71B9B2}"/>
              </a:ext>
            </a:extLst>
          </p:cNvPr>
          <p:cNvSpPr>
            <a:spLocks noGrp="1"/>
          </p:cNvSpPr>
          <p:nvPr>
            <p:ph type="dt" sz="half" idx="10"/>
          </p:nvPr>
        </p:nvSpPr>
        <p:spPr/>
        <p:txBody>
          <a:bodyPr/>
          <a:lstStyle/>
          <a:p>
            <a:fld id="{150865B0-82BA-4382-B099-640966C9F987}" type="datetime1">
              <a:rPr lang="en-US" smtClean="0"/>
              <a:t>1/8/22</a:t>
            </a:fld>
            <a:endParaRPr lang="en-US"/>
          </a:p>
        </p:txBody>
      </p:sp>
      <p:sp>
        <p:nvSpPr>
          <p:cNvPr id="5" name="Footer Placeholder 4">
            <a:extLst>
              <a:ext uri="{FF2B5EF4-FFF2-40B4-BE49-F238E27FC236}">
                <a16:creationId xmlns:a16="http://schemas.microsoft.com/office/drawing/2014/main" id="{1C5714CE-DA23-41D6-A361-027686A28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B8C82-2139-4CAF-92CA-354A88FDBC05}"/>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159899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801E7-BE86-4723-85FC-3B3B76BF6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47FCEE-FE59-41D9-A5D0-4F62788CA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0DD58-32BD-4329-8ECB-048FD00F3920}"/>
              </a:ext>
            </a:extLst>
          </p:cNvPr>
          <p:cNvSpPr>
            <a:spLocks noGrp="1"/>
          </p:cNvSpPr>
          <p:nvPr>
            <p:ph type="dt" sz="half" idx="10"/>
          </p:nvPr>
        </p:nvSpPr>
        <p:spPr/>
        <p:txBody>
          <a:bodyPr/>
          <a:lstStyle/>
          <a:p>
            <a:fld id="{7FCFAFE8-7875-438A-9970-D98E298EA069}" type="datetime1">
              <a:rPr lang="en-US" smtClean="0"/>
              <a:t>1/8/22</a:t>
            </a:fld>
            <a:endParaRPr lang="en-US"/>
          </a:p>
        </p:txBody>
      </p:sp>
      <p:sp>
        <p:nvSpPr>
          <p:cNvPr id="5" name="Footer Placeholder 4">
            <a:extLst>
              <a:ext uri="{FF2B5EF4-FFF2-40B4-BE49-F238E27FC236}">
                <a16:creationId xmlns:a16="http://schemas.microsoft.com/office/drawing/2014/main" id="{750A1BC6-4850-48B8-82D8-DECBA4872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162B5-5656-4FD8-9B79-FCB6F2E28AE1}"/>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269316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7CA60-DD73-4A0B-B95C-E4258104FE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35709D-1831-4022-ABE5-74824E074A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7B101-8818-4399-9F8F-8ADCEEF43EF4}"/>
              </a:ext>
            </a:extLst>
          </p:cNvPr>
          <p:cNvSpPr>
            <a:spLocks noGrp="1"/>
          </p:cNvSpPr>
          <p:nvPr>
            <p:ph type="dt" sz="half" idx="10"/>
          </p:nvPr>
        </p:nvSpPr>
        <p:spPr/>
        <p:txBody>
          <a:bodyPr/>
          <a:lstStyle/>
          <a:p>
            <a:fld id="{690A7902-504E-488F-87CD-6FADE7CCB78B}" type="datetime1">
              <a:rPr lang="en-US" smtClean="0"/>
              <a:t>1/8/22</a:t>
            </a:fld>
            <a:endParaRPr lang="en-US"/>
          </a:p>
        </p:txBody>
      </p:sp>
      <p:sp>
        <p:nvSpPr>
          <p:cNvPr id="5" name="Footer Placeholder 4">
            <a:extLst>
              <a:ext uri="{FF2B5EF4-FFF2-40B4-BE49-F238E27FC236}">
                <a16:creationId xmlns:a16="http://schemas.microsoft.com/office/drawing/2014/main" id="{3D032F14-1ABE-4A86-876D-C2A78E400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F885B-B3E0-4420-A45E-244927A47E20}"/>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292878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55D3-42D6-4D3F-A981-F216C9401D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85F674-88D1-4790-A7EB-0DD7C7D6B5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57D9A4-A671-48DC-9FA6-105B82C176A0}"/>
              </a:ext>
            </a:extLst>
          </p:cNvPr>
          <p:cNvSpPr>
            <a:spLocks noGrp="1"/>
          </p:cNvSpPr>
          <p:nvPr>
            <p:ph type="dt" sz="half" idx="10"/>
          </p:nvPr>
        </p:nvSpPr>
        <p:spPr/>
        <p:txBody>
          <a:bodyPr/>
          <a:lstStyle/>
          <a:p>
            <a:fld id="{515C9F1A-76C5-486E-8C98-CE23C817D430}" type="datetime1">
              <a:rPr lang="en-US" smtClean="0"/>
              <a:t>1/8/22</a:t>
            </a:fld>
            <a:endParaRPr lang="en-US"/>
          </a:p>
        </p:txBody>
      </p:sp>
      <p:sp>
        <p:nvSpPr>
          <p:cNvPr id="5" name="Footer Placeholder 4">
            <a:extLst>
              <a:ext uri="{FF2B5EF4-FFF2-40B4-BE49-F238E27FC236}">
                <a16:creationId xmlns:a16="http://schemas.microsoft.com/office/drawing/2014/main" id="{9BF58793-5BED-4BBD-A046-AEF0A5D1B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B78D9-B2B7-49C9-AE4D-FA8CE12D9A31}"/>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337537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2EF9-6FC6-4C3F-AC9E-C6D7BE9BE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44BA4-1D2A-45D5-96CD-D381CEEDF9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96ED-4C3D-42DD-ABD3-06B2BC752B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85FAEB-752A-480D-B4CB-CEF0319D3BE2}"/>
              </a:ext>
            </a:extLst>
          </p:cNvPr>
          <p:cNvSpPr>
            <a:spLocks noGrp="1"/>
          </p:cNvSpPr>
          <p:nvPr>
            <p:ph type="dt" sz="half" idx="10"/>
          </p:nvPr>
        </p:nvSpPr>
        <p:spPr/>
        <p:txBody>
          <a:bodyPr/>
          <a:lstStyle/>
          <a:p>
            <a:fld id="{025C7B2E-345D-41A1-815A-779C6A477548}" type="datetime1">
              <a:rPr lang="en-US" smtClean="0"/>
              <a:t>1/8/22</a:t>
            </a:fld>
            <a:endParaRPr lang="en-US"/>
          </a:p>
        </p:txBody>
      </p:sp>
      <p:sp>
        <p:nvSpPr>
          <p:cNvPr id="6" name="Footer Placeholder 5">
            <a:extLst>
              <a:ext uri="{FF2B5EF4-FFF2-40B4-BE49-F238E27FC236}">
                <a16:creationId xmlns:a16="http://schemas.microsoft.com/office/drawing/2014/main" id="{F1D9006B-8026-434B-9FAF-836227AEB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7D6EC-265B-4CD2-AA29-A5C85E1BC03D}"/>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189286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6738-9E77-4E08-8CDD-A82876D2B8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AC0578-980C-4266-BE22-5007CDF38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BB5F21-D29E-48AD-AE07-959070E23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12F0E0-272E-4ECF-928B-598299C8FD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335EF3-FD5D-41A7-9034-1EEE8157F7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A7EC14-4149-410E-8035-5CFB4DA21F8C}"/>
              </a:ext>
            </a:extLst>
          </p:cNvPr>
          <p:cNvSpPr>
            <a:spLocks noGrp="1"/>
          </p:cNvSpPr>
          <p:nvPr>
            <p:ph type="dt" sz="half" idx="10"/>
          </p:nvPr>
        </p:nvSpPr>
        <p:spPr/>
        <p:txBody>
          <a:bodyPr/>
          <a:lstStyle/>
          <a:p>
            <a:fld id="{695563D2-66D8-4AFF-B1F0-607BDECEA33C}" type="datetime1">
              <a:rPr lang="en-US" smtClean="0"/>
              <a:t>1/8/22</a:t>
            </a:fld>
            <a:endParaRPr lang="en-US"/>
          </a:p>
        </p:txBody>
      </p:sp>
      <p:sp>
        <p:nvSpPr>
          <p:cNvPr id="8" name="Footer Placeholder 7">
            <a:extLst>
              <a:ext uri="{FF2B5EF4-FFF2-40B4-BE49-F238E27FC236}">
                <a16:creationId xmlns:a16="http://schemas.microsoft.com/office/drawing/2014/main" id="{C090ED69-D509-4489-B2C5-4DA85A0464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FB4B-4209-483A-90BF-ACF803E33F61}"/>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15991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3527-3885-4138-9C8E-0B4712C4C5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A513CE-9A6C-480D-9AA3-1F99299F81FE}"/>
              </a:ext>
            </a:extLst>
          </p:cNvPr>
          <p:cNvSpPr>
            <a:spLocks noGrp="1"/>
          </p:cNvSpPr>
          <p:nvPr>
            <p:ph type="dt" sz="half" idx="10"/>
          </p:nvPr>
        </p:nvSpPr>
        <p:spPr/>
        <p:txBody>
          <a:bodyPr/>
          <a:lstStyle/>
          <a:p>
            <a:fld id="{E142519A-D1C1-40BB-9903-CD1603B0939B}" type="datetime1">
              <a:rPr lang="en-US" smtClean="0"/>
              <a:t>1/8/22</a:t>
            </a:fld>
            <a:endParaRPr lang="en-US"/>
          </a:p>
        </p:txBody>
      </p:sp>
      <p:sp>
        <p:nvSpPr>
          <p:cNvPr id="4" name="Footer Placeholder 3">
            <a:extLst>
              <a:ext uri="{FF2B5EF4-FFF2-40B4-BE49-F238E27FC236}">
                <a16:creationId xmlns:a16="http://schemas.microsoft.com/office/drawing/2014/main" id="{6B02B240-3EF9-41D4-BA8B-C1AEB9383C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81A429-A942-4941-9860-D6C0AA0B6C0D}"/>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415928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DE18E-A3D4-4C7D-94E7-C06CE98E3202}"/>
              </a:ext>
            </a:extLst>
          </p:cNvPr>
          <p:cNvSpPr>
            <a:spLocks noGrp="1"/>
          </p:cNvSpPr>
          <p:nvPr>
            <p:ph type="dt" sz="half" idx="10"/>
          </p:nvPr>
        </p:nvSpPr>
        <p:spPr/>
        <p:txBody>
          <a:bodyPr/>
          <a:lstStyle/>
          <a:p>
            <a:fld id="{A24E3301-7821-4CBD-A9BA-C43E5012F425}" type="datetime1">
              <a:rPr lang="en-US" smtClean="0"/>
              <a:t>1/8/22</a:t>
            </a:fld>
            <a:endParaRPr lang="en-US"/>
          </a:p>
        </p:txBody>
      </p:sp>
      <p:sp>
        <p:nvSpPr>
          <p:cNvPr id="3" name="Footer Placeholder 2">
            <a:extLst>
              <a:ext uri="{FF2B5EF4-FFF2-40B4-BE49-F238E27FC236}">
                <a16:creationId xmlns:a16="http://schemas.microsoft.com/office/drawing/2014/main" id="{CFF40944-DD2E-4EEB-B08B-FAF1A536F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E55550-349D-4543-8FEE-81EA0452BF68}"/>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419486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7729-BBB8-4AB6-98E3-1FB1E5296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4DD0F2-80AB-4EA6-8BFF-F56EF44487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B0852-88A6-4D50-AF00-E0564A9E5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99D63-BF79-4F5C-B75C-1697A53AFF9C}"/>
              </a:ext>
            </a:extLst>
          </p:cNvPr>
          <p:cNvSpPr>
            <a:spLocks noGrp="1"/>
          </p:cNvSpPr>
          <p:nvPr>
            <p:ph type="dt" sz="half" idx="10"/>
          </p:nvPr>
        </p:nvSpPr>
        <p:spPr/>
        <p:txBody>
          <a:bodyPr/>
          <a:lstStyle/>
          <a:p>
            <a:fld id="{BD8916D1-5A2C-4542-A194-07B1625604F4}" type="datetime1">
              <a:rPr lang="en-US" smtClean="0"/>
              <a:t>1/8/22</a:t>
            </a:fld>
            <a:endParaRPr lang="en-US"/>
          </a:p>
        </p:txBody>
      </p:sp>
      <p:sp>
        <p:nvSpPr>
          <p:cNvPr id="6" name="Footer Placeholder 5">
            <a:extLst>
              <a:ext uri="{FF2B5EF4-FFF2-40B4-BE49-F238E27FC236}">
                <a16:creationId xmlns:a16="http://schemas.microsoft.com/office/drawing/2014/main" id="{CEE1A425-7A78-40BD-B377-19F49049F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85B23-B484-4B1E-9D07-62E3B977A1D6}"/>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388230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6810-3ADD-4EF6-B2FA-E0940912C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77E9F6-56E6-4FB4-8138-271D059F89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64406-196D-48CD-A33D-BD95999E7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E6A217-473E-4D7A-91B2-3BAF90A7E0FC}"/>
              </a:ext>
            </a:extLst>
          </p:cNvPr>
          <p:cNvSpPr>
            <a:spLocks noGrp="1"/>
          </p:cNvSpPr>
          <p:nvPr>
            <p:ph type="dt" sz="half" idx="10"/>
          </p:nvPr>
        </p:nvSpPr>
        <p:spPr/>
        <p:txBody>
          <a:bodyPr/>
          <a:lstStyle/>
          <a:p>
            <a:fld id="{012017C5-527F-479B-8476-6BBD1867FE0E}" type="datetime1">
              <a:rPr lang="en-US" smtClean="0"/>
              <a:t>1/8/22</a:t>
            </a:fld>
            <a:endParaRPr lang="en-US"/>
          </a:p>
        </p:txBody>
      </p:sp>
      <p:sp>
        <p:nvSpPr>
          <p:cNvPr id="6" name="Footer Placeholder 5">
            <a:extLst>
              <a:ext uri="{FF2B5EF4-FFF2-40B4-BE49-F238E27FC236}">
                <a16:creationId xmlns:a16="http://schemas.microsoft.com/office/drawing/2014/main" id="{166E612A-0302-476F-9F8C-2103E0CFC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00F9E-8EF7-47CA-942A-FE4C384D03CD}"/>
              </a:ext>
            </a:extLst>
          </p:cNvPr>
          <p:cNvSpPr>
            <a:spLocks noGrp="1"/>
          </p:cNvSpPr>
          <p:nvPr>
            <p:ph type="sldNum" sz="quarter" idx="12"/>
          </p:nvPr>
        </p:nvSpPr>
        <p:spPr/>
        <p:txBody>
          <a:bodyPr/>
          <a:lstStyle/>
          <a:p>
            <a:fld id="{E113F77F-DE8D-4BF1-B5B6-797A90066CD8}" type="slidenum">
              <a:rPr lang="en-US" smtClean="0"/>
              <a:t>‹#›</a:t>
            </a:fld>
            <a:endParaRPr lang="en-US"/>
          </a:p>
        </p:txBody>
      </p:sp>
    </p:spTree>
    <p:extLst>
      <p:ext uri="{BB962C8B-B14F-4D97-AF65-F5344CB8AC3E}">
        <p14:creationId xmlns:p14="http://schemas.microsoft.com/office/powerpoint/2010/main" val="432142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6B96AB-4461-40D9-B393-0AF94C7C6C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766E24-5350-4271-9E1E-63D798C58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FF6C-4EA0-4E23-ACBD-246DF766C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A327F-6271-4541-A636-629C95BDE126}" type="datetime1">
              <a:rPr lang="en-US" smtClean="0"/>
              <a:t>1/8/22</a:t>
            </a:fld>
            <a:endParaRPr lang="en-US"/>
          </a:p>
        </p:txBody>
      </p:sp>
      <p:sp>
        <p:nvSpPr>
          <p:cNvPr id="5" name="Footer Placeholder 4">
            <a:extLst>
              <a:ext uri="{FF2B5EF4-FFF2-40B4-BE49-F238E27FC236}">
                <a16:creationId xmlns:a16="http://schemas.microsoft.com/office/drawing/2014/main" id="{7080AE6B-082F-43D6-A240-D2610D656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FCD013-049E-479B-BEE7-1477B0C0D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3F77F-DE8D-4BF1-B5B6-797A90066CD8}" type="slidenum">
              <a:rPr lang="en-US" smtClean="0"/>
              <a:t>‹#›</a:t>
            </a:fld>
            <a:endParaRPr lang="en-US"/>
          </a:p>
        </p:txBody>
      </p:sp>
    </p:spTree>
    <p:extLst>
      <p:ext uri="{BB962C8B-B14F-4D97-AF65-F5344CB8AC3E}">
        <p14:creationId xmlns:p14="http://schemas.microsoft.com/office/powerpoint/2010/main" val="63079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5.wdp"/></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1.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5.wdp"/></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A4C45E-E555-4271-B2A6-78330614BCC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pic>
        <p:nvPicPr>
          <p:cNvPr id="10" name="Picture 9">
            <a:extLst>
              <a:ext uri="{FF2B5EF4-FFF2-40B4-BE49-F238E27FC236}">
                <a16:creationId xmlns:a16="http://schemas.microsoft.com/office/drawing/2014/main" id="{CA6722FB-002B-4F60-9109-2C8BB30CD604}"/>
              </a:ext>
            </a:extLst>
          </p:cNvPr>
          <p:cNvPicPr>
            <a:picLocks noChangeAspect="1"/>
          </p:cNvPicPr>
          <p:nvPr/>
        </p:nvPicPr>
        <p:blipFill>
          <a:blip r:embed="rId5">
            <a:alphaModFix/>
            <a:lum bright="70000" contrast="-70000"/>
            <a:extLst>
              <a:ext uri="{BEBA8EAE-BF5A-486C-A8C5-ECC9F3942E4B}">
                <a14:imgProps xmlns:a14="http://schemas.microsoft.com/office/drawing/2010/main">
                  <a14:imgLayer r:embed="rId6">
                    <a14:imgEffect>
                      <a14:backgroundRemoval t="3125" b="98594" l="1250" r="90000">
                        <a14:foregroundMark x1="51016" y1="13750" x2="58984" y2="9531"/>
                        <a14:foregroundMark x1="49219" y1="11406" x2="52266" y2="5781"/>
                        <a14:foregroundMark x1="28125" y1="50000" x2="33438" y2="76563"/>
                        <a14:foregroundMark x1="33438" y1="76563" x2="31406" y2="87813"/>
                        <a14:foregroundMark x1="31406" y1="87813" x2="23516" y2="65313"/>
                        <a14:foregroundMark x1="23516" y1="65313" x2="16875" y2="55469"/>
                        <a14:foregroundMark x1="16875" y1="55469" x2="11719" y2="90781"/>
                        <a14:foregroundMark x1="11719" y1="90781" x2="7734" y2="73750"/>
                        <a14:foregroundMark x1="7734" y1="73750" x2="8047" y2="67188"/>
                        <a14:foregroundMark x1="6328" y1="53750" x2="21484" y2="33125"/>
                        <a14:foregroundMark x1="21484" y1="33125" x2="22734" y2="32969"/>
                        <a14:foregroundMark x1="31641" y1="98125" x2="5625" y2="95469"/>
                        <a14:foregroundMark x1="5625" y1="95469" x2="2734" y2="85469"/>
                        <a14:foregroundMark x1="2734" y1="85469" x2="1484" y2="74219"/>
                        <a14:foregroundMark x1="1484" y1="74219" x2="2500" y2="66563"/>
                        <a14:foregroundMark x1="7734" y1="97969" x2="16875" y2="98594"/>
                        <a14:foregroundMark x1="16875" y1="98594" x2="16875" y2="98125"/>
                        <a14:foregroundMark x1="53984" y1="98594" x2="57031" y2="98594"/>
                        <a14:foregroundMark x1="55078" y1="62813" x2="57266" y2="54375"/>
                        <a14:foregroundMark x1="57266" y1="54375" x2="57266" y2="54375"/>
                        <a14:foregroundMark x1="47266" y1="61563" x2="46328" y2="61563"/>
                        <a14:foregroundMark x1="24453" y1="32031" x2="31016" y2="31563"/>
                        <a14:foregroundMark x1="31016" y1="31563" x2="36172" y2="31875"/>
                        <a14:foregroundMark x1="36172" y1="31875" x2="37813" y2="29375"/>
                        <a14:foregroundMark x1="27734" y1="30312" x2="29766" y2="30469"/>
                        <a14:foregroundMark x1="7969" y1="45313" x2="11719" y2="39688"/>
                        <a14:foregroundMark x1="11719" y1="39688" x2="14766" y2="37813"/>
                        <a14:foregroundMark x1="15234" y1="36875" x2="16641" y2="34688"/>
                        <a14:foregroundMark x1="30859" y1="30625" x2="32422" y2="31094"/>
                        <a14:foregroundMark x1="25781" y1="29219" x2="30156" y2="30469"/>
                        <a14:foregroundMark x1="30156" y1="30469" x2="30312" y2="30625"/>
                        <a14:foregroundMark x1="23359" y1="27969" x2="27891" y2="29219"/>
                        <a14:foregroundMark x1="27891" y1="29219" x2="30547" y2="31406"/>
                        <a14:foregroundMark x1="30000" y1="29531" x2="34531" y2="30000"/>
                        <a14:foregroundMark x1="34531" y1="30000" x2="38047" y2="28750"/>
                        <a14:foregroundMark x1="54453" y1="5000" x2="59141" y2="5469"/>
                        <a14:foregroundMark x1="59141" y1="5469" x2="56719" y2="7500"/>
                        <a14:foregroundMark x1="58672" y1="4219" x2="54453" y2="3125"/>
                        <a14:foregroundMark x1="53277" y1="4733" x2="46797" y2="13594"/>
                        <a14:foregroundMark x1="46797" y1="13594" x2="45625" y2="15625"/>
                        <a14:foregroundMark x1="42969" y1="18594" x2="42969" y2="18594"/>
                        <a14:foregroundMark x1="42969" y1="18594" x2="42969" y2="18594"/>
                        <a14:foregroundMark x1="48047" y1="10000" x2="42422" y2="19688"/>
                        <a14:foregroundMark x1="42422" y1="20313" x2="40859" y2="21563"/>
                        <a14:foregroundMark x1="19141" y1="31250" x2="19141" y2="31250"/>
                        <a14:foregroundMark x1="19141" y1="30469" x2="19141" y2="30469"/>
                        <a14:foregroundMark x1="20000" y1="29375" x2="20000" y2="29375"/>
                        <a14:foregroundMark x1="19688" y1="30312" x2="19688" y2="30312"/>
                        <a14:backgroundMark x1="51328" y1="3906" x2="55703" y2="469"/>
                        <a14:backgroundMark x1="55703" y1="469" x2="58984" y2="2500"/>
                        <a14:backgroundMark x1="53125" y1="3906" x2="53125" y2="3906"/>
                        <a14:backgroundMark x1="18594" y1="30000" x2="18594" y2="30000"/>
                        <a14:backgroundMark x1="19375" y1="28906" x2="19375" y2="28906"/>
                        <a14:backgroundMark x1="18906" y1="29531" x2="18906" y2="29531"/>
                        <a14:backgroundMark x1="19141" y1="30156" x2="19141" y2="30156"/>
                        <a14:backgroundMark x1="19766" y1="29219" x2="19766" y2="29219"/>
                        <a14:backgroundMark x1="53672" y1="3281" x2="53672" y2="3281"/>
                      </a14:backgroundRemoval>
                    </a14:imgEffect>
                  </a14:imgLayer>
                </a14:imgProps>
              </a:ext>
            </a:extLst>
          </a:blip>
          <a:srcRect/>
          <a:stretch>
            <a:fillRect/>
          </a:stretch>
        </p:blipFill>
        <p:spPr>
          <a:xfrm>
            <a:off x="1987827" y="1956529"/>
            <a:ext cx="8693426" cy="490147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3EC1015-AA07-4347-9413-2B2ED57A4D89}"/>
              </a:ext>
            </a:extLst>
          </p:cNvPr>
          <p:cNvSpPr>
            <a:spLocks noGrp="1"/>
          </p:cNvSpPr>
          <p:nvPr>
            <p:ph type="title"/>
          </p:nvPr>
        </p:nvSpPr>
        <p:spPr>
          <a:xfrm>
            <a:off x="785192" y="921711"/>
            <a:ext cx="10515600" cy="1325563"/>
          </a:xfrm>
        </p:spPr>
        <p:txBody>
          <a:bodyPr>
            <a:normAutofit/>
          </a:bodyPr>
          <a:lstStyle/>
          <a:p>
            <a:pPr algn="ctr"/>
            <a:r>
              <a:rPr lang="en-US" sz="8000" dirty="0">
                <a:solidFill>
                  <a:schemeClr val="tx2">
                    <a:lumMod val="75000"/>
                  </a:schemeClr>
                </a:solidFill>
                <a:effectLst>
                  <a:outerShdw blurRad="38100" dist="38100" dir="2700000" algn="tl">
                    <a:srgbClr val="000000">
                      <a:alpha val="43137"/>
                    </a:srgbClr>
                  </a:outerShdw>
                </a:effectLst>
                <a:latin typeface="Bookman Old Style" panose="02050604050505020204" pitchFamily="18" charset="0"/>
              </a:rPr>
              <a:t>APOLOGETICS 101</a:t>
            </a:r>
          </a:p>
        </p:txBody>
      </p:sp>
      <p:sp>
        <p:nvSpPr>
          <p:cNvPr id="4" name="TextBox 3">
            <a:extLst>
              <a:ext uri="{FF2B5EF4-FFF2-40B4-BE49-F238E27FC236}">
                <a16:creationId xmlns:a16="http://schemas.microsoft.com/office/drawing/2014/main" id="{03649048-075B-4B38-AF68-861B285C5D50}"/>
              </a:ext>
            </a:extLst>
          </p:cNvPr>
          <p:cNvSpPr txBox="1"/>
          <p:nvPr/>
        </p:nvSpPr>
        <p:spPr>
          <a:xfrm>
            <a:off x="7048747" y="5240970"/>
            <a:ext cx="4893978" cy="1384995"/>
          </a:xfrm>
          <a:prstGeom prst="rect">
            <a:avLst/>
          </a:prstGeom>
          <a:solidFill>
            <a:schemeClr val="bg1"/>
          </a:solidFill>
          <a:ln>
            <a:solidFill>
              <a:schemeClr val="accent1">
                <a:lumMod val="50000"/>
              </a:schemeClr>
            </a:solidFill>
          </a:ln>
        </p:spPr>
        <p:txBody>
          <a:bodyPr wrap="square" rtlCol="0">
            <a:spAutoFit/>
          </a:bodyPr>
          <a:lstStyle/>
          <a:p>
            <a:r>
              <a:rPr lang="en-US" sz="2800" dirty="0"/>
              <a:t>Andrew Foland, M.A.A.</a:t>
            </a:r>
          </a:p>
          <a:p>
            <a:r>
              <a:rPr lang="en-US" sz="2800" dirty="0"/>
              <a:t>RCIUPUI.org</a:t>
            </a:r>
          </a:p>
          <a:p>
            <a:r>
              <a:rPr lang="en-US" sz="2800" dirty="0"/>
              <a:t>andrewfoland@ratiochristi.org</a:t>
            </a:r>
          </a:p>
        </p:txBody>
      </p:sp>
      <p:pic>
        <p:nvPicPr>
          <p:cNvPr id="9" name="Picture 8" descr="A close up of a mans face&#10;&#10;Description automatically generated">
            <a:extLst>
              <a:ext uri="{FF2B5EF4-FFF2-40B4-BE49-F238E27FC236}">
                <a16:creationId xmlns:a16="http://schemas.microsoft.com/office/drawing/2014/main" id="{FE65D128-6F02-4F3E-AA12-5280652A7B06}"/>
              </a:ext>
            </a:extLst>
          </p:cNvPr>
          <p:cNvPicPr>
            <a:picLocks noChangeAspect="1"/>
          </p:cNvPicPr>
          <p:nvPr/>
        </p:nvPicPr>
        <p:blipFill rotWithShape="1">
          <a:blip r:embed="rId7">
            <a:extLst>
              <a:ext uri="{28A0092B-C50C-407E-A947-70E740481C1C}">
                <a14:useLocalDpi xmlns:a14="http://schemas.microsoft.com/office/drawing/2010/main" val="0"/>
              </a:ext>
            </a:extLst>
          </a:blip>
          <a:srcRect t="37205" b="36859"/>
          <a:stretch/>
        </p:blipFill>
        <p:spPr>
          <a:xfrm>
            <a:off x="268267" y="5240969"/>
            <a:ext cx="5339974" cy="1384995"/>
          </a:xfrm>
          <a:prstGeom prst="rect">
            <a:avLst/>
          </a:prstGeom>
          <a:ln>
            <a:solidFill>
              <a:schemeClr val="accent1">
                <a:lumMod val="50000"/>
              </a:schemeClr>
            </a:solidFill>
          </a:ln>
        </p:spPr>
      </p:pic>
      <p:sp>
        <p:nvSpPr>
          <p:cNvPr id="3" name="Slide Number Placeholder 2">
            <a:extLst>
              <a:ext uri="{FF2B5EF4-FFF2-40B4-BE49-F238E27FC236}">
                <a16:creationId xmlns:a16="http://schemas.microsoft.com/office/drawing/2014/main" id="{0824D2EC-28CA-44C7-8634-86163CECA017}"/>
              </a:ext>
            </a:extLst>
          </p:cNvPr>
          <p:cNvSpPr>
            <a:spLocks noGrp="1"/>
          </p:cNvSpPr>
          <p:nvPr>
            <p:ph type="sldNum" sz="quarter" idx="12"/>
          </p:nvPr>
        </p:nvSpPr>
        <p:spPr/>
        <p:txBody>
          <a:bodyPr/>
          <a:lstStyle/>
          <a:p>
            <a:fld id="{E113F77F-DE8D-4BF1-B5B6-797A90066CD8}" type="slidenum">
              <a:rPr lang="en-US" smtClean="0"/>
              <a:t>1</a:t>
            </a:fld>
            <a:endParaRPr lang="en-US"/>
          </a:p>
        </p:txBody>
      </p:sp>
    </p:spTree>
    <p:extLst>
      <p:ext uri="{BB962C8B-B14F-4D97-AF65-F5344CB8AC3E}">
        <p14:creationId xmlns:p14="http://schemas.microsoft.com/office/powerpoint/2010/main" val="415086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C267DF9-0DC6-4CFE-892A-7D12990A675F}"/>
              </a:ext>
            </a:extLst>
          </p:cNvPr>
          <p:cNvPicPr>
            <a:picLocks noChangeAspect="1"/>
          </p:cNvPicPr>
          <p:nvPr/>
        </p:nvPicPr>
        <p:blipFill>
          <a:blip r:embed="rId3">
            <a:lum/>
            <a:alphaModFix/>
          </a:blip>
          <a:srcRect/>
          <a:stretch>
            <a:fillRect/>
          </a:stretch>
        </p:blipFill>
        <p:spPr>
          <a:xfrm>
            <a:off x="1" y="91"/>
            <a:ext cx="12192000" cy="6857820"/>
          </a:xfrm>
          <a:prstGeom prst="rect">
            <a:avLst/>
          </a:prstGeom>
          <a:noFill/>
          <a:ln>
            <a:noFill/>
          </a:ln>
        </p:spPr>
      </p:pic>
      <p:sp>
        <p:nvSpPr>
          <p:cNvPr id="8" name="Freeform: Shape 7">
            <a:extLst>
              <a:ext uri="{FF2B5EF4-FFF2-40B4-BE49-F238E27FC236}">
                <a16:creationId xmlns:a16="http://schemas.microsoft.com/office/drawing/2014/main" id="{001BD443-14F2-4FCD-A942-1098F6197C3C}"/>
              </a:ext>
            </a:extLst>
          </p:cNvPr>
          <p:cNvSpPr/>
          <p:nvPr/>
        </p:nvSpPr>
        <p:spPr>
          <a:xfrm>
            <a:off x="359368" y="1721923"/>
            <a:ext cx="4778215" cy="7489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08851" tIns="54425" rIns="108851" bIns="54425" anchor="t" anchorCtr="0" compatLnSpc="1">
            <a:noAutofit/>
          </a:bodyPr>
          <a:lstStyle/>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3144" dirty="0">
                <a:effectLst>
                  <a:outerShdw dist="17961" dir="2700000">
                    <a:scrgbClr r="0" g="0" b="0"/>
                  </a:outerShdw>
                </a:effectLst>
                <a:latin typeface="Hobo Std" pitchFamily="34"/>
                <a:ea typeface="Microsoft YaHei" pitchFamily="2"/>
                <a:cs typeface="Microsoft YaHei" pitchFamily="2"/>
              </a:rPr>
              <a:t>1. </a:t>
            </a:r>
            <a:r>
              <a:rPr lang="en-US" sz="4838" dirty="0">
                <a:effectLst>
                  <a:outerShdw dist="17961" dir="2700000">
                    <a:scrgbClr r="0" g="0" b="0"/>
                  </a:outerShdw>
                </a:effectLst>
                <a:latin typeface="Hobo Std" pitchFamily="34"/>
                <a:ea typeface="Microsoft YaHei" pitchFamily="2"/>
                <a:cs typeface="Microsoft YaHei" pitchFamily="2"/>
              </a:rPr>
              <a:t>Opposites</a:t>
            </a:r>
          </a:p>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3144" dirty="0">
                <a:effectLst>
                  <a:outerShdw dist="17961" dir="2700000">
                    <a:scrgbClr r="0" g="0" b="0"/>
                  </a:outerShdw>
                </a:effectLst>
                <a:latin typeface="Hobo Std" pitchFamily="34"/>
                <a:ea typeface="Microsoft YaHei" pitchFamily="2"/>
                <a:cs typeface="Microsoft YaHei" pitchFamily="2"/>
              </a:rPr>
              <a:t>  </a:t>
            </a:r>
          </a:p>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endParaRPr lang="en-US" sz="3144" dirty="0">
              <a:effectLst>
                <a:outerShdw dist="17961" dir="2700000">
                  <a:scrgbClr r="0" g="0" b="0"/>
                </a:outerShdw>
              </a:effectLst>
              <a:latin typeface="Hobo Std" pitchFamily="34"/>
              <a:ea typeface="Microsoft YaHei" pitchFamily="2"/>
              <a:cs typeface="Microsoft YaHei" pitchFamily="2"/>
            </a:endParaRPr>
          </a:p>
        </p:txBody>
      </p:sp>
      <p:sp>
        <p:nvSpPr>
          <p:cNvPr id="9" name="Freeform: Shape 8">
            <a:extLst>
              <a:ext uri="{FF2B5EF4-FFF2-40B4-BE49-F238E27FC236}">
                <a16:creationId xmlns:a16="http://schemas.microsoft.com/office/drawing/2014/main" id="{82CB74B5-E7B2-43E7-9924-3D158CEC7135}"/>
              </a:ext>
            </a:extLst>
          </p:cNvPr>
          <p:cNvSpPr/>
          <p:nvPr/>
        </p:nvSpPr>
        <p:spPr>
          <a:xfrm>
            <a:off x="1394449" y="415859"/>
            <a:ext cx="9297935" cy="103788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108851" tIns="54425" rIns="108851" bIns="54425" anchor="t" anchorCtr="0" compatLnSpc="1">
            <a:noAutofit/>
          </a:bodyPr>
          <a:lstStyle/>
          <a:p>
            <a:pPr algn="ct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4800" dirty="0">
                <a:effectLst>
                  <a:outerShdw dist="17961" dir="2700000">
                    <a:scrgbClr r="0" g="0" b="0"/>
                  </a:outerShdw>
                </a:effectLst>
                <a:latin typeface="Hobo Std" pitchFamily="34"/>
                <a:ea typeface="Microsoft YaHei" pitchFamily="2"/>
                <a:cs typeface="Microsoft YaHei" pitchFamily="2"/>
              </a:rPr>
              <a:t>(The Absolute Downfall of Relativism)</a:t>
            </a:r>
          </a:p>
        </p:txBody>
      </p:sp>
      <p:sp>
        <p:nvSpPr>
          <p:cNvPr id="10" name="TextBox 9">
            <a:extLst>
              <a:ext uri="{FF2B5EF4-FFF2-40B4-BE49-F238E27FC236}">
                <a16:creationId xmlns:a16="http://schemas.microsoft.com/office/drawing/2014/main" id="{FF473064-B2C7-480F-9611-0966FD835E13}"/>
              </a:ext>
            </a:extLst>
          </p:cNvPr>
          <p:cNvSpPr txBox="1"/>
          <p:nvPr/>
        </p:nvSpPr>
        <p:spPr>
          <a:xfrm>
            <a:off x="5949696" y="4893465"/>
            <a:ext cx="6071616" cy="1323439"/>
          </a:xfrm>
          <a:prstGeom prst="rect">
            <a:avLst/>
          </a:prstGeom>
          <a:noFill/>
        </p:spPr>
        <p:txBody>
          <a:bodyPr wrap="square" rtlCol="0">
            <a:spAutoFit/>
          </a:bodyPr>
          <a:lstStyle/>
          <a:p>
            <a:r>
              <a:rPr lang="en-US" sz="3600" b="1" dirty="0">
                <a:solidFill>
                  <a:srgbClr val="C00000"/>
                </a:solidFill>
                <a:effectLst>
                  <a:outerShdw blurRad="38100" dist="38100" dir="2700000" algn="tl">
                    <a:srgbClr val="000000">
                      <a:alpha val="43137"/>
                    </a:srgbClr>
                  </a:outerShdw>
                </a:effectLst>
              </a:rPr>
              <a:t>Muslim: “</a:t>
            </a:r>
            <a:r>
              <a:rPr lang="en-US" sz="4000" b="1" dirty="0">
                <a:solidFill>
                  <a:srgbClr val="C00000"/>
                </a:solidFill>
                <a:effectLst>
                  <a:outerShdw blurRad="38100" dist="38100" dir="2700000" algn="tl">
                    <a:srgbClr val="000000">
                      <a:alpha val="43137"/>
                    </a:srgbClr>
                  </a:outerShdw>
                </a:effectLst>
              </a:rPr>
              <a:t>Jesus is </a:t>
            </a:r>
            <a:r>
              <a:rPr lang="en-US" sz="4000" b="1" i="1" u="sng" dirty="0">
                <a:solidFill>
                  <a:srgbClr val="C00000"/>
                </a:solidFill>
                <a:effectLst>
                  <a:outerShdw blurRad="38100" dist="38100" dir="2700000" algn="tl">
                    <a:srgbClr val="000000">
                      <a:alpha val="43137"/>
                    </a:srgbClr>
                  </a:outerShdw>
                </a:effectLst>
              </a:rPr>
              <a:t>not</a:t>
            </a:r>
            <a:r>
              <a:rPr lang="en-US" sz="4000" b="1" dirty="0">
                <a:solidFill>
                  <a:srgbClr val="C00000"/>
                </a:solidFill>
                <a:effectLst>
                  <a:outerShdw blurRad="38100" dist="38100" dir="2700000" algn="tl">
                    <a:srgbClr val="000000">
                      <a:alpha val="43137"/>
                    </a:srgbClr>
                  </a:outerShdw>
                </a:effectLst>
              </a:rPr>
              <a:t> the Son of God.”</a:t>
            </a:r>
            <a:endParaRPr lang="en-US" sz="3600" b="1" dirty="0">
              <a:solidFill>
                <a:srgbClr val="C00000"/>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3DD84CD-A7F4-4A1C-AAC6-7810FB8A7EBD}"/>
              </a:ext>
            </a:extLst>
          </p:cNvPr>
          <p:cNvSpPr txBox="1"/>
          <p:nvPr/>
        </p:nvSpPr>
        <p:spPr>
          <a:xfrm>
            <a:off x="5837872" y="2607465"/>
            <a:ext cx="5403152" cy="1323439"/>
          </a:xfrm>
          <a:prstGeom prst="rect">
            <a:avLst/>
          </a:prstGeom>
          <a:noFill/>
        </p:spPr>
        <p:txBody>
          <a:bodyPr wrap="square" rtlCol="0">
            <a:spAutoFit/>
          </a:bodyPr>
          <a:lstStyle/>
          <a:p>
            <a:r>
              <a:rPr lang="en-US" sz="4000" b="1" dirty="0">
                <a:solidFill>
                  <a:srgbClr val="C00000"/>
                </a:solidFill>
                <a:effectLst>
                  <a:outerShdw blurRad="38100" dist="38100" dir="2700000" algn="tl">
                    <a:srgbClr val="000000">
                      <a:alpha val="43137"/>
                    </a:srgbClr>
                  </a:outerShdw>
                </a:effectLst>
              </a:rPr>
              <a:t>Christian: “Jesus is the Son of God.”</a:t>
            </a:r>
          </a:p>
        </p:txBody>
      </p:sp>
      <p:pic>
        <p:nvPicPr>
          <p:cNvPr id="7" name="Content Placeholder 4" descr="A picture containing text&#10;&#10;Description automatically generated">
            <a:extLst>
              <a:ext uri="{FF2B5EF4-FFF2-40B4-BE49-F238E27FC236}">
                <a16:creationId xmlns:a16="http://schemas.microsoft.com/office/drawing/2014/main" id="{67558A9F-17AC-41EF-89F3-86636BE82137}"/>
              </a:ext>
            </a:extLst>
          </p:cNvPr>
          <p:cNvPicPr>
            <a:picLocks noChangeAspect="1"/>
          </p:cNvPicPr>
          <p:nvPr/>
        </p:nvPicPr>
        <p:blipFill rotWithShape="1">
          <a:blip r:embed="rId4">
            <a:extLst>
              <a:ext uri="{28A0092B-C50C-407E-A947-70E740481C1C}">
                <a14:useLocalDpi xmlns:a14="http://schemas.microsoft.com/office/drawing/2010/main" val="0"/>
              </a:ext>
            </a:extLst>
          </a:blip>
          <a:srcRect l="15761" r="23737" b="61685"/>
          <a:stretch/>
        </p:blipFill>
        <p:spPr>
          <a:xfrm>
            <a:off x="967405" y="2651186"/>
            <a:ext cx="4151045" cy="38622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Slide Number Placeholder 2">
            <a:extLst>
              <a:ext uri="{FF2B5EF4-FFF2-40B4-BE49-F238E27FC236}">
                <a16:creationId xmlns:a16="http://schemas.microsoft.com/office/drawing/2014/main" id="{48658A4F-FC2B-4D29-9760-ED2BCCDFEB6B}"/>
              </a:ext>
            </a:extLst>
          </p:cNvPr>
          <p:cNvSpPr>
            <a:spLocks noGrp="1"/>
          </p:cNvSpPr>
          <p:nvPr>
            <p:ph type="sldNum" sz="quarter" idx="12"/>
          </p:nvPr>
        </p:nvSpPr>
        <p:spPr/>
        <p:txBody>
          <a:bodyPr/>
          <a:lstStyle/>
          <a:p>
            <a:fld id="{E113F77F-DE8D-4BF1-B5B6-797A90066CD8}" type="slidenum">
              <a:rPr lang="en-US" smtClean="0"/>
              <a:t>10</a:t>
            </a:fld>
            <a:endParaRPr lang="en-US"/>
          </a:p>
        </p:txBody>
      </p:sp>
    </p:spTree>
    <p:extLst>
      <p:ext uri="{BB962C8B-B14F-4D97-AF65-F5344CB8AC3E}">
        <p14:creationId xmlns:p14="http://schemas.microsoft.com/office/powerpoint/2010/main" val="2030144545"/>
      </p:ext>
    </p:extLst>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522E6-2E3A-4F79-887B-B368B15DCCC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1" y="91"/>
            <a:ext cx="12191679" cy="68851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A picture containing clipart&#10;&#10;Description automatically generated">
            <a:extLst>
              <a:ext uri="{FF2B5EF4-FFF2-40B4-BE49-F238E27FC236}">
                <a16:creationId xmlns:a16="http://schemas.microsoft.com/office/drawing/2014/main" id="{1B79B0A9-A3D6-49C2-BC3D-6D8335B50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461" y="2828677"/>
            <a:ext cx="5683547" cy="35373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46C7DAF2-3117-4819-9905-B860A0A42748}"/>
              </a:ext>
            </a:extLst>
          </p:cNvPr>
          <p:cNvSpPr txBox="1"/>
          <p:nvPr/>
        </p:nvSpPr>
        <p:spPr>
          <a:xfrm>
            <a:off x="353567" y="1817668"/>
            <a:ext cx="11348103" cy="769441"/>
          </a:xfrm>
          <a:prstGeom prst="rect">
            <a:avLst/>
          </a:prstGeom>
          <a:noFill/>
        </p:spPr>
        <p:txBody>
          <a:bodyPr wrap="square" rtlCol="0">
            <a:spAutoFit/>
          </a:bodyPr>
          <a:lstStyle/>
          <a:p>
            <a:pPr marL="571500" indent="-571500">
              <a:buFont typeface="Wingdings" panose="05000000000000000000" pitchFamily="2" charset="2"/>
              <a:buChar char="Ø"/>
            </a:pPr>
            <a:r>
              <a:rPr lang="en-US" sz="4400" b="1" dirty="0">
                <a:solidFill>
                  <a:srgbClr val="002060"/>
                </a:solidFill>
              </a:rPr>
              <a:t>“There are no absolute truths. Absolutely!”</a:t>
            </a:r>
          </a:p>
        </p:txBody>
      </p:sp>
      <p:sp>
        <p:nvSpPr>
          <p:cNvPr id="5" name="Rectangle 1">
            <a:extLst>
              <a:ext uri="{FF2B5EF4-FFF2-40B4-BE49-F238E27FC236}">
                <a16:creationId xmlns:a16="http://schemas.microsoft.com/office/drawing/2014/main" id="{AB956A01-BD71-4CE4-8013-F8D19F2075E6}"/>
              </a:ext>
            </a:extLst>
          </p:cNvPr>
          <p:cNvSpPr txBox="1">
            <a:spLocks noChangeArrowheads="1"/>
          </p:cNvSpPr>
          <p:nvPr/>
        </p:nvSpPr>
        <p:spPr>
          <a:xfrm>
            <a:off x="397566" y="300326"/>
            <a:ext cx="5486400" cy="1263430"/>
          </a:xfrm>
          <a:prstGeom prst="rect">
            <a:avLst/>
          </a:prstGeom>
          <a:noFill/>
          <a:ln/>
          <a:scene3d>
            <a:camera prst="orthographicFront"/>
            <a:lightRig rig="threePt" dir="t"/>
          </a:scene3d>
          <a:sp3d>
            <a:bevelT w="152400" h="50800" prst="softRound"/>
          </a:sp3d>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effectLst>
                  <a:outerShdw blurRad="38100" dist="38100" dir="2700000" algn="tl">
                    <a:srgbClr val="000000">
                      <a:alpha val="43137"/>
                    </a:srgbClr>
                  </a:outerShdw>
                </a:effectLst>
                <a:latin typeface="Bookman Old Style" panose="02050604050505020204" pitchFamily="18" charset="0"/>
              </a:rPr>
              <a:t>2. Self-Defeating</a:t>
            </a:r>
          </a:p>
        </p:txBody>
      </p:sp>
      <p:sp>
        <p:nvSpPr>
          <p:cNvPr id="6" name="TextBox 5">
            <a:extLst>
              <a:ext uri="{FF2B5EF4-FFF2-40B4-BE49-F238E27FC236}">
                <a16:creationId xmlns:a16="http://schemas.microsoft.com/office/drawing/2014/main" id="{18E277C6-770C-49AE-AD1E-D779FCE27CEA}"/>
              </a:ext>
            </a:extLst>
          </p:cNvPr>
          <p:cNvSpPr txBox="1"/>
          <p:nvPr/>
        </p:nvSpPr>
        <p:spPr>
          <a:xfrm>
            <a:off x="333692" y="3083249"/>
            <a:ext cx="5112951" cy="2800767"/>
          </a:xfrm>
          <a:prstGeom prst="rect">
            <a:avLst/>
          </a:prstGeom>
          <a:noFill/>
        </p:spPr>
        <p:txBody>
          <a:bodyPr wrap="square" rtlCol="0">
            <a:spAutoFit/>
          </a:bodyPr>
          <a:lstStyle/>
          <a:p>
            <a:pPr marL="457200" indent="-457200">
              <a:buFont typeface="Wingdings" panose="05000000000000000000" pitchFamily="2" charset="2"/>
              <a:buChar char="Ø"/>
            </a:pPr>
            <a:r>
              <a:rPr lang="en-US" sz="4400" b="1" dirty="0">
                <a:solidFill>
                  <a:srgbClr val="1B451B"/>
                </a:solidFill>
              </a:rPr>
              <a:t>Relativists believe that relativism is true for everyone everywhere. </a:t>
            </a:r>
          </a:p>
        </p:txBody>
      </p:sp>
      <p:sp>
        <p:nvSpPr>
          <p:cNvPr id="7" name="Slide Number Placeholder 6">
            <a:extLst>
              <a:ext uri="{FF2B5EF4-FFF2-40B4-BE49-F238E27FC236}">
                <a16:creationId xmlns:a16="http://schemas.microsoft.com/office/drawing/2014/main" id="{62F746DE-25CE-43EA-B713-05DC4013C4E8}"/>
              </a:ext>
            </a:extLst>
          </p:cNvPr>
          <p:cNvSpPr>
            <a:spLocks noGrp="1"/>
          </p:cNvSpPr>
          <p:nvPr>
            <p:ph type="sldNum" sz="quarter" idx="12"/>
          </p:nvPr>
        </p:nvSpPr>
        <p:spPr/>
        <p:txBody>
          <a:bodyPr/>
          <a:lstStyle/>
          <a:p>
            <a:fld id="{E113F77F-DE8D-4BF1-B5B6-797A90066CD8}" type="slidenum">
              <a:rPr lang="en-US" smtClean="0"/>
              <a:t>11</a:t>
            </a:fld>
            <a:endParaRPr lang="en-US"/>
          </a:p>
        </p:txBody>
      </p:sp>
    </p:spTree>
    <p:extLst>
      <p:ext uri="{BB962C8B-B14F-4D97-AF65-F5344CB8AC3E}">
        <p14:creationId xmlns:p14="http://schemas.microsoft.com/office/powerpoint/2010/main" val="79229209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C6E8F5-F6B6-4FF8-A2D7-38F49FBB77BD}"/>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18" name="Rectangle 17">
            <a:extLst>
              <a:ext uri="{FF2B5EF4-FFF2-40B4-BE49-F238E27FC236}">
                <a16:creationId xmlns:a16="http://schemas.microsoft.com/office/drawing/2014/main" id="{BC5790DF-F1C8-43F1-B7B1-57035D601F6E}"/>
              </a:ext>
            </a:extLst>
          </p:cNvPr>
          <p:cNvSpPr/>
          <p:nvPr/>
        </p:nvSpPr>
        <p:spPr>
          <a:xfrm>
            <a:off x="6138672" y="119888"/>
            <a:ext cx="3285741" cy="245262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801D37-C829-431C-9D5E-97702A5ABEFC}"/>
              </a:ext>
            </a:extLst>
          </p:cNvPr>
          <p:cNvSpPr/>
          <p:nvPr/>
        </p:nvSpPr>
        <p:spPr>
          <a:xfrm>
            <a:off x="6114440" y="2931824"/>
            <a:ext cx="3301936" cy="381441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F90221C-CAC8-42CD-8E05-116C359E71CF}"/>
              </a:ext>
            </a:extLst>
          </p:cNvPr>
          <p:cNvCxnSpPr>
            <a:cxnSpLocks/>
          </p:cNvCxnSpPr>
          <p:nvPr/>
        </p:nvCxnSpPr>
        <p:spPr>
          <a:xfrm>
            <a:off x="2443014" y="2772755"/>
            <a:ext cx="6985466" cy="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A12520-4CEC-4933-A449-86B8CFC6D7D0}"/>
              </a:ext>
            </a:extLst>
          </p:cNvPr>
          <p:cNvCxnSpPr>
            <a:cxnSpLocks/>
          </p:cNvCxnSpPr>
          <p:nvPr/>
        </p:nvCxnSpPr>
        <p:spPr>
          <a:xfrm>
            <a:off x="5943600" y="132080"/>
            <a:ext cx="0" cy="661416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1D1AF5F-6280-4AD0-B194-FEE66D949D91}"/>
              </a:ext>
            </a:extLst>
          </p:cNvPr>
          <p:cNvSpPr txBox="1"/>
          <p:nvPr/>
        </p:nvSpPr>
        <p:spPr>
          <a:xfrm>
            <a:off x="6431280" y="355317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truth</a:t>
            </a:r>
          </a:p>
        </p:txBody>
      </p:sp>
      <p:sp>
        <p:nvSpPr>
          <p:cNvPr id="15" name="TextBox 14">
            <a:extLst>
              <a:ext uri="{FF2B5EF4-FFF2-40B4-BE49-F238E27FC236}">
                <a16:creationId xmlns:a16="http://schemas.microsoft.com/office/drawing/2014/main" id="{F34D0AF1-CB4B-480D-A9DD-C2CFAADBCF01}"/>
              </a:ext>
            </a:extLst>
          </p:cNvPr>
          <p:cNvSpPr txBox="1"/>
          <p:nvPr/>
        </p:nvSpPr>
        <p:spPr>
          <a:xfrm>
            <a:off x="6350000" y="686468"/>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God</a:t>
            </a:r>
          </a:p>
        </p:txBody>
      </p:sp>
      <p:sp>
        <p:nvSpPr>
          <p:cNvPr id="16" name="TextBox 15">
            <a:extLst>
              <a:ext uri="{FF2B5EF4-FFF2-40B4-BE49-F238E27FC236}">
                <a16:creationId xmlns:a16="http://schemas.microsoft.com/office/drawing/2014/main" id="{72A49846-00FB-4594-ABEE-7BB1E0C95060}"/>
              </a:ext>
            </a:extLst>
          </p:cNvPr>
          <p:cNvSpPr txBox="1"/>
          <p:nvPr/>
        </p:nvSpPr>
        <p:spPr>
          <a:xfrm>
            <a:off x="2641600" y="354186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Bible</a:t>
            </a:r>
          </a:p>
        </p:txBody>
      </p:sp>
      <p:sp>
        <p:nvSpPr>
          <p:cNvPr id="17" name="TextBox 16">
            <a:extLst>
              <a:ext uri="{FF2B5EF4-FFF2-40B4-BE49-F238E27FC236}">
                <a16:creationId xmlns:a16="http://schemas.microsoft.com/office/drawing/2014/main" id="{3EC3BB8C-F285-44F0-81FA-DB5D5B1ED161}"/>
              </a:ext>
            </a:extLst>
          </p:cNvPr>
          <p:cNvSpPr txBox="1"/>
          <p:nvPr/>
        </p:nvSpPr>
        <p:spPr>
          <a:xfrm>
            <a:off x="2340864" y="699804"/>
            <a:ext cx="324104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Jesus</a:t>
            </a:r>
          </a:p>
        </p:txBody>
      </p:sp>
      <p:sp>
        <p:nvSpPr>
          <p:cNvPr id="9" name="TextBox 8">
            <a:extLst>
              <a:ext uri="{FF2B5EF4-FFF2-40B4-BE49-F238E27FC236}">
                <a16:creationId xmlns:a16="http://schemas.microsoft.com/office/drawing/2014/main" id="{12A782FE-1F63-44CB-BC99-F7A7539BCE2C}"/>
              </a:ext>
            </a:extLst>
          </p:cNvPr>
          <p:cNvSpPr txBox="1"/>
          <p:nvPr/>
        </p:nvSpPr>
        <p:spPr>
          <a:xfrm>
            <a:off x="6426338" y="2445295"/>
            <a:ext cx="2844795" cy="646331"/>
          </a:xfrm>
          <a:prstGeom prst="rect">
            <a:avLst/>
          </a:prstGeom>
          <a:noFill/>
        </p:spPr>
        <p:txBody>
          <a:bodyPr wrap="square" rtlCol="0">
            <a:spAutoFit/>
          </a:bodyPr>
          <a:lstStyle/>
          <a:p>
            <a:pPr algn="ctr"/>
            <a:r>
              <a:rPr lang="en-US" sz="3600" b="1" dirty="0">
                <a:ln>
                  <a:solidFill>
                    <a:schemeClr val="accent1"/>
                  </a:solidFill>
                </a:ln>
                <a:solidFill>
                  <a:schemeClr val="bg1"/>
                </a:solidFill>
                <a:effectLst>
                  <a:outerShdw blurRad="38100" dist="38100" dir="2700000" algn="tl">
                    <a:srgbClr val="000000">
                      <a:alpha val="43137"/>
                    </a:srgbClr>
                  </a:outerShdw>
                </a:effectLst>
              </a:rPr>
              <a:t>ABSOLUTE</a:t>
            </a:r>
          </a:p>
        </p:txBody>
      </p:sp>
      <p:sp>
        <p:nvSpPr>
          <p:cNvPr id="11" name="TextBox 10">
            <a:extLst>
              <a:ext uri="{FF2B5EF4-FFF2-40B4-BE49-F238E27FC236}">
                <a16:creationId xmlns:a16="http://schemas.microsoft.com/office/drawing/2014/main" id="{88B4581E-1D49-4E3D-BAF1-6B15C7EBF6E0}"/>
              </a:ext>
            </a:extLst>
          </p:cNvPr>
          <p:cNvSpPr txBox="1"/>
          <p:nvPr/>
        </p:nvSpPr>
        <p:spPr>
          <a:xfrm>
            <a:off x="6905613" y="2988366"/>
            <a:ext cx="2132364" cy="769441"/>
          </a:xfrm>
          <a:prstGeom prst="rect">
            <a:avLst/>
          </a:prstGeom>
          <a:noFill/>
        </p:spPr>
        <p:txBody>
          <a:bodyPr wrap="square" rtlCol="0">
            <a:spAutoFit/>
          </a:bodyPr>
          <a:lstStyle/>
          <a:p>
            <a:r>
              <a:rPr lang="en-US" sz="4400" b="1" dirty="0">
                <a:ln>
                  <a:solidFill>
                    <a:schemeClr val="accent1"/>
                  </a:solidFill>
                </a:ln>
                <a:solidFill>
                  <a:schemeClr val="bg1"/>
                </a:solidFill>
                <a:effectLst>
                  <a:outerShdw blurRad="38100" dist="38100" dir="2700000" algn="tl">
                    <a:srgbClr val="000000">
                      <a:alpha val="43137"/>
                    </a:srgbClr>
                  </a:outerShdw>
                </a:effectLst>
              </a:rPr>
              <a:t>Nature</a:t>
            </a:r>
          </a:p>
        </p:txBody>
      </p:sp>
      <p:sp>
        <p:nvSpPr>
          <p:cNvPr id="2" name="Slide Number Placeholder 1">
            <a:extLst>
              <a:ext uri="{FF2B5EF4-FFF2-40B4-BE49-F238E27FC236}">
                <a16:creationId xmlns:a16="http://schemas.microsoft.com/office/drawing/2014/main" id="{B895134B-32DB-4B6D-A486-DAB020D88760}"/>
              </a:ext>
            </a:extLst>
          </p:cNvPr>
          <p:cNvSpPr>
            <a:spLocks noGrp="1"/>
          </p:cNvSpPr>
          <p:nvPr>
            <p:ph type="sldNum" sz="quarter" idx="12"/>
          </p:nvPr>
        </p:nvSpPr>
        <p:spPr/>
        <p:txBody>
          <a:bodyPr/>
          <a:lstStyle/>
          <a:p>
            <a:fld id="{E113F77F-DE8D-4BF1-B5B6-797A90066CD8}" type="slidenum">
              <a:rPr lang="en-US" smtClean="0"/>
              <a:t>12</a:t>
            </a:fld>
            <a:endParaRPr lang="en-US"/>
          </a:p>
        </p:txBody>
      </p:sp>
    </p:spTree>
    <p:extLst>
      <p:ext uri="{BB962C8B-B14F-4D97-AF65-F5344CB8AC3E}">
        <p14:creationId xmlns:p14="http://schemas.microsoft.com/office/powerpoint/2010/main" val="109751391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plus(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92B5A74-2ACA-4A7E-909B-F49FFAE65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3439774"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ontent Placeholder 2">
            <a:extLst>
              <a:ext uri="{FF2B5EF4-FFF2-40B4-BE49-F238E27FC236}">
                <a16:creationId xmlns:a16="http://schemas.microsoft.com/office/drawing/2014/main" id="{1F2F7828-0711-4337-BE4D-13A5A02DFCAD}"/>
              </a:ext>
            </a:extLst>
          </p:cNvPr>
          <p:cNvSpPr>
            <a:spLocks noGrp="1"/>
          </p:cNvSpPr>
          <p:nvPr>
            <p:ph idx="1"/>
          </p:nvPr>
        </p:nvSpPr>
        <p:spPr>
          <a:xfrm>
            <a:off x="692428" y="3561665"/>
            <a:ext cx="10515600" cy="2800767"/>
          </a:xfrm>
        </p:spPr>
        <p:txBody>
          <a:bodyPr>
            <a:normAutofit fontScale="92500"/>
          </a:bodyPr>
          <a:lstStyle/>
          <a:p>
            <a:pPr>
              <a:lnSpc>
                <a:spcPct val="150000"/>
              </a:lnSpc>
            </a:pPr>
            <a:r>
              <a:rPr lang="en-US" sz="5400" b="1" dirty="0">
                <a:solidFill>
                  <a:schemeClr val="bg1"/>
                </a:solidFill>
                <a:effectLst>
                  <a:outerShdw blurRad="38100" dist="38100" dir="2700000" algn="tl">
                    <a:srgbClr val="000000">
                      <a:alpha val="43137"/>
                    </a:srgbClr>
                  </a:outerShdw>
                </a:effectLst>
                <a:latin typeface="Bookman Old Style" panose="02050604050505020204" pitchFamily="18" charset="0"/>
              </a:rPr>
              <a:t>Cosmological Arguments</a:t>
            </a:r>
          </a:p>
          <a:p>
            <a:pPr>
              <a:lnSpc>
                <a:spcPct val="150000"/>
              </a:lnSpc>
            </a:pPr>
            <a:r>
              <a:rPr lang="en-US" sz="5400" b="1" dirty="0">
                <a:solidFill>
                  <a:schemeClr val="bg1"/>
                </a:solidFill>
                <a:effectLst>
                  <a:outerShdw blurRad="38100" dist="38100" dir="2700000" algn="tl">
                    <a:srgbClr val="000000">
                      <a:alpha val="43137"/>
                    </a:srgbClr>
                  </a:outerShdw>
                </a:effectLst>
                <a:latin typeface="Bookman Old Style" panose="02050604050505020204" pitchFamily="18" charset="0"/>
              </a:rPr>
              <a:t>Intelligent Design Arguments</a:t>
            </a:r>
          </a:p>
        </p:txBody>
      </p:sp>
      <p:sp>
        <p:nvSpPr>
          <p:cNvPr id="5" name="TextBox 4">
            <a:extLst>
              <a:ext uri="{FF2B5EF4-FFF2-40B4-BE49-F238E27FC236}">
                <a16:creationId xmlns:a16="http://schemas.microsoft.com/office/drawing/2014/main" id="{702570A8-843C-48D5-B9C2-7ABCE41AD54E}"/>
              </a:ext>
            </a:extLst>
          </p:cNvPr>
          <p:cNvSpPr txBox="1"/>
          <p:nvPr/>
        </p:nvSpPr>
        <p:spPr>
          <a:xfrm>
            <a:off x="6350000" y="686468"/>
            <a:ext cx="2844800" cy="1446550"/>
          </a:xfrm>
          <a:prstGeom prst="rect">
            <a:avLst/>
          </a:prstGeom>
          <a:noFill/>
        </p:spPr>
        <p:txBody>
          <a:bodyPr wrap="square" rtlCol="0">
            <a:spAutoFit/>
          </a:bodyPr>
          <a:lstStyle/>
          <a:p>
            <a:pPr algn="ctr"/>
            <a:r>
              <a:rPr lang="en-US" sz="8800" dirty="0">
                <a:solidFill>
                  <a:srgbClr val="FFFF00"/>
                </a:solidFill>
                <a:latin typeface="Aharoni" panose="02010803020104030203" pitchFamily="2" charset="-79"/>
                <a:cs typeface="Aharoni" panose="02010803020104030203" pitchFamily="2" charset="-79"/>
              </a:rPr>
              <a:t>God</a:t>
            </a:r>
          </a:p>
        </p:txBody>
      </p:sp>
      <p:sp>
        <p:nvSpPr>
          <p:cNvPr id="6" name="TextBox 5">
            <a:extLst>
              <a:ext uri="{FF2B5EF4-FFF2-40B4-BE49-F238E27FC236}">
                <a16:creationId xmlns:a16="http://schemas.microsoft.com/office/drawing/2014/main" id="{0976F1C3-5F0F-455C-8A90-FB50BBE9DBC1}"/>
              </a:ext>
            </a:extLst>
          </p:cNvPr>
          <p:cNvSpPr txBox="1"/>
          <p:nvPr/>
        </p:nvSpPr>
        <p:spPr>
          <a:xfrm>
            <a:off x="5601256" y="679844"/>
            <a:ext cx="5225773" cy="2800767"/>
          </a:xfrm>
          <a:prstGeom prst="rect">
            <a:avLst/>
          </a:prstGeom>
          <a:noFill/>
        </p:spPr>
        <p:txBody>
          <a:bodyPr wrap="square" rtlCol="0">
            <a:spAutoFit/>
          </a:bodyPr>
          <a:lstStyle/>
          <a:p>
            <a:pPr algn="ctr"/>
            <a:r>
              <a:rPr lang="en-US" sz="88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God’s</a:t>
            </a:r>
          </a:p>
          <a:p>
            <a:pPr algn="ctr"/>
            <a:r>
              <a:rPr lang="en-US" sz="88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Existence </a:t>
            </a:r>
          </a:p>
        </p:txBody>
      </p:sp>
      <p:sp>
        <p:nvSpPr>
          <p:cNvPr id="2" name="Slide Number Placeholder 1">
            <a:extLst>
              <a:ext uri="{FF2B5EF4-FFF2-40B4-BE49-F238E27FC236}">
                <a16:creationId xmlns:a16="http://schemas.microsoft.com/office/drawing/2014/main" id="{3E8EC3EE-ED7A-4488-93E9-B70A6EAD546E}"/>
              </a:ext>
            </a:extLst>
          </p:cNvPr>
          <p:cNvSpPr>
            <a:spLocks noGrp="1"/>
          </p:cNvSpPr>
          <p:nvPr>
            <p:ph type="sldNum" sz="quarter" idx="12"/>
          </p:nvPr>
        </p:nvSpPr>
        <p:spPr/>
        <p:txBody>
          <a:bodyPr/>
          <a:lstStyle/>
          <a:p>
            <a:fld id="{E113F77F-DE8D-4BF1-B5B6-797A90066CD8}" type="slidenum">
              <a:rPr lang="en-US" smtClean="0"/>
              <a:t>13</a:t>
            </a:fld>
            <a:endParaRPr lang="en-US"/>
          </a:p>
        </p:txBody>
      </p:sp>
    </p:spTree>
    <p:extLst>
      <p:ext uri="{BB962C8B-B14F-4D97-AF65-F5344CB8AC3E}">
        <p14:creationId xmlns:p14="http://schemas.microsoft.com/office/powerpoint/2010/main" val="1317763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1405C2-7D47-4440-A040-B7AFE8B10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10" y="607609"/>
            <a:ext cx="3551586" cy="5789086"/>
          </a:xfrm>
          <a:prstGeom prst="rect">
            <a:avLst/>
          </a:prstGeom>
        </p:spPr>
      </p:pic>
      <p:sp>
        <p:nvSpPr>
          <p:cNvPr id="7" name="Flowchart: Document 6">
            <a:extLst>
              <a:ext uri="{FF2B5EF4-FFF2-40B4-BE49-F238E27FC236}">
                <a16:creationId xmlns:a16="http://schemas.microsoft.com/office/drawing/2014/main" id="{FE618300-68AC-4989-905C-27A1B6402291}"/>
              </a:ext>
            </a:extLst>
          </p:cNvPr>
          <p:cNvSpPr/>
          <p:nvPr/>
        </p:nvSpPr>
        <p:spPr>
          <a:xfrm>
            <a:off x="7209183" y="530294"/>
            <a:ext cx="3975650" cy="401520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effectLst>
                  <a:outerShdw blurRad="38100" dist="38100" dir="2700000" algn="tl">
                    <a:srgbClr val="000000">
                      <a:alpha val="43137"/>
                    </a:srgbClr>
                  </a:outerShdw>
                </a:effectLst>
                <a:latin typeface="Harrington" panose="04040505050A02020702" pitchFamily="82" charset="0"/>
              </a:rPr>
              <a:t>A Mother and Son Go For a Walk</a:t>
            </a:r>
          </a:p>
        </p:txBody>
      </p:sp>
      <p:sp>
        <p:nvSpPr>
          <p:cNvPr id="2" name="Slide Number Placeholder 1">
            <a:extLst>
              <a:ext uri="{FF2B5EF4-FFF2-40B4-BE49-F238E27FC236}">
                <a16:creationId xmlns:a16="http://schemas.microsoft.com/office/drawing/2014/main" id="{7DD420F5-CC66-4F7E-BDBE-2B4CE4A222D2}"/>
              </a:ext>
            </a:extLst>
          </p:cNvPr>
          <p:cNvSpPr>
            <a:spLocks noGrp="1"/>
          </p:cNvSpPr>
          <p:nvPr>
            <p:ph type="sldNum" sz="quarter" idx="12"/>
          </p:nvPr>
        </p:nvSpPr>
        <p:spPr/>
        <p:txBody>
          <a:bodyPr/>
          <a:lstStyle/>
          <a:p>
            <a:fld id="{E113F77F-DE8D-4BF1-B5B6-797A90066CD8}" type="slidenum">
              <a:rPr lang="en-US" smtClean="0"/>
              <a:t>14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1636168" y="167046"/>
            <a:ext cx="8840857" cy="1134809"/>
          </a:xfrm>
          <a:ln/>
        </p:spPr>
        <p:txBody>
          <a:bodyPr>
            <a:normAutofit fontScale="90000"/>
          </a:bodyPr>
          <a:lstStyle/>
          <a:p>
            <a:pPr algn="ct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sz="6532" dirty="0">
                <a:latin typeface="Britannic Bold" panose="020B0903060703020204" pitchFamily="34" charset="0"/>
              </a:rPr>
              <a:t>ABSOLUTE Moral Values</a:t>
            </a:r>
          </a:p>
        </p:txBody>
      </p:sp>
      <p:sp>
        <p:nvSpPr>
          <p:cNvPr id="79874" name="Rectangle 2"/>
          <p:cNvSpPr>
            <a:spLocks noGrp="1" noChangeArrowheads="1"/>
          </p:cNvSpPr>
          <p:nvPr>
            <p:ph idx="1"/>
          </p:nvPr>
        </p:nvSpPr>
        <p:spPr>
          <a:xfrm>
            <a:off x="1980157" y="1604381"/>
            <a:ext cx="8218727" cy="4645806"/>
          </a:xfrm>
          <a:ln/>
        </p:spPr>
        <p:txBody>
          <a:bodyPr/>
          <a:lstStyle/>
          <a:p>
            <a:endParaRPr lang="en-US"/>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 y="1467679"/>
            <a:ext cx="12197713" cy="5390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37586AB4-C4DE-427C-9053-2DFC0D055FD2}"/>
              </a:ext>
            </a:extLst>
          </p:cNvPr>
          <p:cNvSpPr>
            <a:spLocks noGrp="1"/>
          </p:cNvSpPr>
          <p:nvPr>
            <p:ph type="sldNum" sz="quarter" idx="12"/>
          </p:nvPr>
        </p:nvSpPr>
        <p:spPr/>
        <p:txBody>
          <a:bodyPr/>
          <a:lstStyle/>
          <a:p>
            <a:fld id="{E113F77F-DE8D-4BF1-B5B6-797A90066CD8}" type="slidenum">
              <a:rPr lang="en-US" smtClean="0"/>
              <a:t>15</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1684936" y="142662"/>
            <a:ext cx="8840857" cy="1134809"/>
          </a:xfrm>
          <a:ln/>
        </p:spPr>
        <p:txBody>
          <a:bodyPr>
            <a:normAutofit fontScale="90000"/>
          </a:bodyPr>
          <a:lstStyle/>
          <a:p>
            <a:pP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sz="6532">
                <a:latin typeface="Britannic Bold" panose="020B0903060703020204" pitchFamily="34" charset="0"/>
              </a:rPr>
              <a:t>ABSOLUTE Moral Values</a:t>
            </a:r>
          </a:p>
        </p:txBody>
      </p:sp>
      <p:sp>
        <p:nvSpPr>
          <p:cNvPr id="80898" name="Rectangle 2"/>
          <p:cNvSpPr>
            <a:spLocks noGrp="1" noChangeArrowheads="1"/>
          </p:cNvSpPr>
          <p:nvPr>
            <p:ph idx="1"/>
          </p:nvPr>
        </p:nvSpPr>
        <p:spPr>
          <a:xfrm>
            <a:off x="1980157" y="1604381"/>
            <a:ext cx="8218727" cy="4645806"/>
          </a:xfrm>
          <a:ln/>
        </p:spPr>
        <p:txBody>
          <a:bodyPr/>
          <a:lstStyle/>
          <a:p>
            <a:endParaRPr lang="en-US"/>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7" y="1443088"/>
            <a:ext cx="12857332" cy="5446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900" name="AutoShape 4"/>
          <p:cNvSpPr>
            <a:spLocks noChangeArrowheads="1"/>
          </p:cNvSpPr>
          <p:nvPr/>
        </p:nvSpPr>
        <p:spPr bwMode="auto">
          <a:xfrm>
            <a:off x="1689258" y="1575574"/>
            <a:ext cx="8793332" cy="5226172"/>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80901" name="Text Box 5"/>
          <p:cNvSpPr txBox="1">
            <a:spLocks noChangeArrowheads="1"/>
          </p:cNvSpPr>
          <p:nvPr/>
        </p:nvSpPr>
        <p:spPr bwMode="auto">
          <a:xfrm>
            <a:off x="2335864" y="2661424"/>
            <a:ext cx="7131442" cy="3166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4" tIns="40822" rIns="81644" bIns="4082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29" dirty="0">
                <a:solidFill>
                  <a:srgbClr val="FFFFFF"/>
                </a:solidFill>
                <a:latin typeface="Britannic Bold" panose="020B0903060703020204" pitchFamily="34" charset="0"/>
              </a:rPr>
              <a:t>1. Every law has a lawgiver.</a:t>
            </a:r>
          </a:p>
          <a:p>
            <a:pPr>
              <a:buClrTx/>
              <a:buFontTx/>
              <a:buNone/>
            </a:pPr>
            <a:endParaRPr lang="en-US" altLang="en-US" sz="3629" dirty="0">
              <a:solidFill>
                <a:srgbClr val="FFFFFF"/>
              </a:solidFill>
              <a:latin typeface="Britannic Bold" panose="020B0903060703020204" pitchFamily="34" charset="0"/>
            </a:endParaRPr>
          </a:p>
          <a:p>
            <a:pPr>
              <a:buClrTx/>
              <a:buFontTx/>
              <a:buNone/>
            </a:pPr>
            <a:r>
              <a:rPr lang="en-US" altLang="en-US" sz="3629" dirty="0">
                <a:solidFill>
                  <a:srgbClr val="FFFFFF"/>
                </a:solidFill>
                <a:latin typeface="Britannic Bold" panose="020B0903060703020204" pitchFamily="34" charset="0"/>
              </a:rPr>
              <a:t>2. There is an absolute moral law.</a:t>
            </a:r>
          </a:p>
          <a:p>
            <a:pPr>
              <a:buClrTx/>
              <a:buFontTx/>
              <a:buNone/>
            </a:pPr>
            <a:endParaRPr lang="en-US" altLang="en-US" sz="3629" dirty="0">
              <a:solidFill>
                <a:srgbClr val="FFFFFF"/>
              </a:solidFill>
              <a:latin typeface="Britannic Bold" panose="020B0903060703020204" pitchFamily="34" charset="0"/>
            </a:endParaRPr>
          </a:p>
          <a:p>
            <a:pPr>
              <a:buClrTx/>
              <a:buFontTx/>
              <a:buNone/>
            </a:pPr>
            <a:r>
              <a:rPr lang="en-US" altLang="en-US" sz="3629" dirty="0">
                <a:solidFill>
                  <a:srgbClr val="FFFFFF"/>
                </a:solidFill>
                <a:latin typeface="Britannic Bold" panose="020B0903060703020204" pitchFamily="34" charset="0"/>
              </a:rPr>
              <a:t>3. Therefore, there is an absolute</a:t>
            </a:r>
          </a:p>
          <a:p>
            <a:pPr>
              <a:buClrTx/>
              <a:buFontTx/>
              <a:buNone/>
            </a:pPr>
            <a:r>
              <a:rPr lang="en-US" altLang="en-US" sz="3629" dirty="0">
                <a:solidFill>
                  <a:srgbClr val="FFFFFF"/>
                </a:solidFill>
                <a:latin typeface="Britannic Bold" panose="020B0903060703020204" pitchFamily="34" charset="0"/>
              </a:rPr>
              <a:t>	 Moral Lawgiver.</a:t>
            </a:r>
          </a:p>
        </p:txBody>
      </p:sp>
      <p:sp>
        <p:nvSpPr>
          <p:cNvPr id="2" name="Slide Number Placeholder 1">
            <a:extLst>
              <a:ext uri="{FF2B5EF4-FFF2-40B4-BE49-F238E27FC236}">
                <a16:creationId xmlns:a16="http://schemas.microsoft.com/office/drawing/2014/main" id="{77880AF2-7E6D-4B53-85EC-87DCB7A11E67}"/>
              </a:ext>
            </a:extLst>
          </p:cNvPr>
          <p:cNvSpPr>
            <a:spLocks noGrp="1"/>
          </p:cNvSpPr>
          <p:nvPr>
            <p:ph type="sldNum" sz="quarter" idx="12"/>
          </p:nvPr>
        </p:nvSpPr>
        <p:spPr/>
        <p:txBody>
          <a:bodyPr/>
          <a:lstStyle/>
          <a:p>
            <a:fld id="{E113F77F-DE8D-4BF1-B5B6-797A90066CD8}" type="slidenum">
              <a:rPr lang="en-US" smtClean="0"/>
              <a:t>16</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901">
                                            <p:txEl>
                                              <p:pRg st="0" end="0"/>
                                            </p:txEl>
                                          </p:spTgt>
                                        </p:tgtEl>
                                        <p:attrNameLst>
                                          <p:attrName>style.visibility</p:attrName>
                                        </p:attrNameLst>
                                      </p:cBhvr>
                                      <p:to>
                                        <p:strVal val="visible"/>
                                      </p:to>
                                    </p:set>
                                    <p:animEffect transition="in" filter="fade">
                                      <p:cBhvr>
                                        <p:cTn id="7" dur="500"/>
                                        <p:tgtEl>
                                          <p:spTgt spid="809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901">
                                            <p:txEl>
                                              <p:pRg st="2" end="2"/>
                                            </p:txEl>
                                          </p:spTgt>
                                        </p:tgtEl>
                                        <p:attrNameLst>
                                          <p:attrName>style.visibility</p:attrName>
                                        </p:attrNameLst>
                                      </p:cBhvr>
                                      <p:to>
                                        <p:strVal val="visible"/>
                                      </p:to>
                                    </p:set>
                                    <p:animEffect transition="in" filter="fade">
                                      <p:cBhvr>
                                        <p:cTn id="12" dur="500"/>
                                        <p:tgtEl>
                                          <p:spTgt spid="809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901">
                                            <p:txEl>
                                              <p:pRg st="4" end="4"/>
                                            </p:txEl>
                                          </p:spTgt>
                                        </p:tgtEl>
                                        <p:attrNameLst>
                                          <p:attrName>style.visibility</p:attrName>
                                        </p:attrNameLst>
                                      </p:cBhvr>
                                      <p:to>
                                        <p:strVal val="visible"/>
                                      </p:to>
                                    </p:set>
                                    <p:animEffect transition="in" filter="fade">
                                      <p:cBhvr>
                                        <p:cTn id="17" dur="500"/>
                                        <p:tgtEl>
                                          <p:spTgt spid="80901">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0901">
                                            <p:txEl>
                                              <p:pRg st="5" end="5"/>
                                            </p:txEl>
                                          </p:spTgt>
                                        </p:tgtEl>
                                        <p:attrNameLst>
                                          <p:attrName>style.visibility</p:attrName>
                                        </p:attrNameLst>
                                      </p:cBhvr>
                                      <p:to>
                                        <p:strVal val="visible"/>
                                      </p:to>
                                    </p:set>
                                    <p:animEffect transition="in" filter="fade">
                                      <p:cBhvr>
                                        <p:cTn id="20" dur="500"/>
                                        <p:tgtEl>
                                          <p:spTgt spid="8090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1684936" y="142662"/>
            <a:ext cx="8840857" cy="1134809"/>
          </a:xfrm>
          <a:ln/>
        </p:spPr>
        <p:txBody>
          <a:bodyPr>
            <a:normAutofit fontScale="90000"/>
          </a:bodyPr>
          <a:lstStyle/>
          <a:p>
            <a:pP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sz="6532">
                <a:latin typeface="Britannic Bold" panose="020B0903060703020204" pitchFamily="34" charset="0"/>
              </a:rPr>
              <a:t>ABSOLUTE Moral Values</a:t>
            </a:r>
          </a:p>
        </p:txBody>
      </p:sp>
      <p:sp>
        <p:nvSpPr>
          <p:cNvPr id="81922" name="Rectangle 2"/>
          <p:cNvSpPr>
            <a:spLocks noGrp="1" noChangeArrowheads="1"/>
          </p:cNvSpPr>
          <p:nvPr>
            <p:ph idx="1"/>
          </p:nvPr>
        </p:nvSpPr>
        <p:spPr>
          <a:xfrm>
            <a:off x="1980157" y="1604381"/>
            <a:ext cx="8218727" cy="4645806"/>
          </a:xfrm>
          <a:ln/>
        </p:spPr>
        <p:txBody>
          <a:bodyPr/>
          <a:lstStyle/>
          <a:p>
            <a:endParaRPr lang="en-US"/>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7" y="1443088"/>
            <a:ext cx="12857332" cy="5446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4" name="AutoShape 4"/>
          <p:cNvSpPr>
            <a:spLocks noChangeArrowheads="1"/>
          </p:cNvSpPr>
          <p:nvPr/>
        </p:nvSpPr>
        <p:spPr bwMode="auto">
          <a:xfrm>
            <a:off x="1689258" y="1562613"/>
            <a:ext cx="8793332" cy="5226172"/>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81925" name="Text Box 5"/>
          <p:cNvSpPr txBox="1">
            <a:spLocks noChangeArrowheads="1"/>
          </p:cNvSpPr>
          <p:nvPr/>
        </p:nvSpPr>
        <p:spPr bwMode="auto">
          <a:xfrm>
            <a:off x="2335864" y="2661424"/>
            <a:ext cx="7131442" cy="3166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4" tIns="40822" rIns="81644" bIns="4082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29">
                <a:solidFill>
                  <a:srgbClr val="FFFF66"/>
                </a:solidFill>
                <a:latin typeface="Britannic Bold" panose="020B0903060703020204" pitchFamily="34" charset="0"/>
              </a:rPr>
              <a:t>1. Every law has a lawgiver.</a:t>
            </a:r>
          </a:p>
          <a:p>
            <a:pPr>
              <a:buClrTx/>
              <a:buFontTx/>
              <a:buNone/>
            </a:pPr>
            <a:endParaRPr lang="en-US" altLang="en-US" sz="3629">
              <a:solidFill>
                <a:srgbClr val="FFFF66"/>
              </a:solidFill>
              <a:latin typeface="Britannic Bold" panose="020B0903060703020204" pitchFamily="34" charset="0"/>
            </a:endParaRPr>
          </a:p>
          <a:p>
            <a:pPr>
              <a:buClrTx/>
              <a:buFontTx/>
              <a:buNone/>
            </a:pPr>
            <a:r>
              <a:rPr lang="en-US" altLang="en-US" sz="3629">
                <a:solidFill>
                  <a:srgbClr val="FFFFFF"/>
                </a:solidFill>
                <a:latin typeface="Britannic Bold" panose="020B0903060703020204" pitchFamily="34" charset="0"/>
              </a:rPr>
              <a:t>2. There is an absolute moral law.</a:t>
            </a:r>
          </a:p>
          <a:p>
            <a:pPr>
              <a:buClrTx/>
              <a:buFontTx/>
              <a:buNone/>
            </a:pPr>
            <a:endParaRPr lang="en-US" altLang="en-US" sz="3629">
              <a:solidFill>
                <a:srgbClr val="FFFFFF"/>
              </a:solidFill>
              <a:latin typeface="Britannic Bold" panose="020B0903060703020204" pitchFamily="34" charset="0"/>
            </a:endParaRPr>
          </a:p>
          <a:p>
            <a:pPr>
              <a:buClrTx/>
              <a:buFontTx/>
              <a:buNone/>
            </a:pPr>
            <a:r>
              <a:rPr lang="en-US" altLang="en-US" sz="3629">
                <a:solidFill>
                  <a:srgbClr val="FFFFFF"/>
                </a:solidFill>
                <a:latin typeface="Britannic Bold" panose="020B0903060703020204" pitchFamily="34" charset="0"/>
              </a:rPr>
              <a:t>3. Therefore, there is an absolute</a:t>
            </a:r>
          </a:p>
          <a:p>
            <a:pPr>
              <a:buClrTx/>
              <a:buFontTx/>
              <a:buNone/>
            </a:pPr>
            <a:r>
              <a:rPr lang="en-US" altLang="en-US" sz="3629">
                <a:solidFill>
                  <a:srgbClr val="FFFFFF"/>
                </a:solidFill>
                <a:latin typeface="Britannic Bold" panose="020B0903060703020204" pitchFamily="34" charset="0"/>
              </a:rPr>
              <a:t>	 Moral Lawgiver.</a:t>
            </a:r>
          </a:p>
        </p:txBody>
      </p:sp>
      <p:sp>
        <p:nvSpPr>
          <p:cNvPr id="2" name="Slide Number Placeholder 1">
            <a:extLst>
              <a:ext uri="{FF2B5EF4-FFF2-40B4-BE49-F238E27FC236}">
                <a16:creationId xmlns:a16="http://schemas.microsoft.com/office/drawing/2014/main" id="{E4CA9261-6C1A-4755-ABA5-8B555A5E1061}"/>
              </a:ext>
            </a:extLst>
          </p:cNvPr>
          <p:cNvSpPr>
            <a:spLocks noGrp="1"/>
          </p:cNvSpPr>
          <p:nvPr>
            <p:ph type="sldNum" sz="quarter" idx="12"/>
          </p:nvPr>
        </p:nvSpPr>
        <p:spPr/>
        <p:txBody>
          <a:bodyPr/>
          <a:lstStyle/>
          <a:p>
            <a:fld id="{E113F77F-DE8D-4BF1-B5B6-797A90066CD8}" type="slidenum">
              <a:rPr lang="en-US" smtClean="0"/>
              <a:t>17</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1684936" y="142662"/>
            <a:ext cx="8840857" cy="1134809"/>
          </a:xfrm>
          <a:ln/>
        </p:spPr>
        <p:txBody>
          <a:bodyPr/>
          <a:lstStyle/>
          <a:p>
            <a:pP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sz="5443">
                <a:latin typeface="Britannic Bold" panose="020B0903060703020204" pitchFamily="34" charset="0"/>
              </a:rPr>
              <a:t>Every law has a lawgiver.</a:t>
            </a:r>
          </a:p>
        </p:txBody>
      </p:sp>
      <p:sp>
        <p:nvSpPr>
          <p:cNvPr id="82946" name="Rectangle 2"/>
          <p:cNvSpPr>
            <a:spLocks noGrp="1" noChangeArrowheads="1"/>
          </p:cNvSpPr>
          <p:nvPr>
            <p:ph idx="1"/>
          </p:nvPr>
        </p:nvSpPr>
        <p:spPr>
          <a:xfrm>
            <a:off x="1980157" y="1604381"/>
            <a:ext cx="8218727" cy="4645806"/>
          </a:xfrm>
          <a:ln/>
        </p:spPr>
        <p:txBody>
          <a:bodyPr/>
          <a:lstStyle/>
          <a:p>
            <a:endParaRPr lang="en-US"/>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7" y="1443088"/>
            <a:ext cx="12857332" cy="5446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8" name="AutoShape 4"/>
          <p:cNvSpPr>
            <a:spLocks noChangeArrowheads="1"/>
          </p:cNvSpPr>
          <p:nvPr/>
        </p:nvSpPr>
        <p:spPr bwMode="auto">
          <a:xfrm>
            <a:off x="1684937" y="1571259"/>
            <a:ext cx="8793332" cy="5226171"/>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82949" name="Text Box 5"/>
          <p:cNvSpPr txBox="1">
            <a:spLocks noChangeArrowheads="1"/>
          </p:cNvSpPr>
          <p:nvPr/>
        </p:nvSpPr>
        <p:spPr bwMode="auto">
          <a:xfrm>
            <a:off x="1813108" y="1780071"/>
            <a:ext cx="4881984" cy="1624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4" tIns="40822" rIns="81644" bIns="4082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29" dirty="0">
                <a:solidFill>
                  <a:srgbClr val="FFFFFF"/>
                </a:solidFill>
                <a:latin typeface="Britannic Bold" panose="020B0903060703020204" pitchFamily="34" charset="0"/>
              </a:rPr>
              <a:t>Officer: </a:t>
            </a:r>
          </a:p>
          <a:p>
            <a:pPr>
              <a:buClrTx/>
              <a:buFontTx/>
              <a:buNone/>
            </a:pPr>
            <a:endParaRPr lang="en-US" altLang="en-US" sz="3629" dirty="0">
              <a:solidFill>
                <a:srgbClr val="FFFFFF"/>
              </a:solidFill>
              <a:latin typeface="Britannic Bold" panose="020B0903060703020204" pitchFamily="34" charset="0"/>
            </a:endParaRPr>
          </a:p>
          <a:p>
            <a:pPr>
              <a:buClrTx/>
              <a:buFontTx/>
              <a:buNone/>
            </a:pPr>
            <a:r>
              <a:rPr lang="en-US" altLang="en-US" sz="3629" dirty="0">
                <a:solidFill>
                  <a:srgbClr val="FFFFFF"/>
                </a:solidFill>
                <a:latin typeface="Britannic Bold" panose="020B0903060703020204" pitchFamily="34" charset="0"/>
              </a:rPr>
              <a:t>“No speeding!”</a:t>
            </a:r>
          </a:p>
          <a:p>
            <a:pPr>
              <a:buClrTx/>
              <a:buFontTx/>
              <a:buNone/>
            </a:pPr>
            <a:endParaRPr lang="en-US" altLang="en-US" sz="3629" dirty="0">
              <a:solidFill>
                <a:srgbClr val="FFFFFF"/>
              </a:solidFill>
              <a:latin typeface="Britannic Bold" panose="020B0903060703020204" pitchFamily="34" charset="0"/>
            </a:endParaRPr>
          </a:p>
          <a:p>
            <a:pPr>
              <a:buClrTx/>
              <a:buFontTx/>
              <a:buNone/>
            </a:pPr>
            <a:endParaRPr lang="en-US" altLang="en-US" sz="3629" dirty="0">
              <a:solidFill>
                <a:srgbClr val="FFFFFF"/>
              </a:solidFill>
              <a:latin typeface="Britannic Bold" panose="020B0903060703020204" pitchFamily="34" charset="0"/>
            </a:endParaRPr>
          </a:p>
          <a:p>
            <a:pPr>
              <a:buClrTx/>
              <a:buFontTx/>
              <a:buNone/>
            </a:pPr>
            <a:endParaRPr lang="en-US" altLang="en-US" sz="3629" dirty="0">
              <a:solidFill>
                <a:srgbClr val="FFFFFF"/>
              </a:solidFill>
              <a:latin typeface="Britannic Bold" panose="020B0903060703020204" pitchFamily="34" charset="0"/>
            </a:endParaRPr>
          </a:p>
          <a:p>
            <a:pPr>
              <a:buClrTx/>
              <a:buFontTx/>
              <a:buNone/>
            </a:pPr>
            <a:r>
              <a:rPr lang="en-US" altLang="en-US" sz="3629" dirty="0">
                <a:solidFill>
                  <a:srgbClr val="FFFFFF"/>
                </a:solidFill>
                <a:latin typeface="Britannic Bold" panose="020B0903060703020204" pitchFamily="34" charset="0"/>
              </a:rPr>
              <a:t>Driver: </a:t>
            </a:r>
          </a:p>
          <a:p>
            <a:pPr>
              <a:buClrTx/>
              <a:buFontTx/>
              <a:buNone/>
            </a:pPr>
            <a:endParaRPr lang="en-US" altLang="en-US" sz="3629" dirty="0">
              <a:solidFill>
                <a:srgbClr val="FFFFFF"/>
              </a:solidFill>
              <a:latin typeface="Britannic Bold" panose="020B0903060703020204" pitchFamily="34" charset="0"/>
            </a:endParaRPr>
          </a:p>
          <a:p>
            <a:pPr>
              <a:buClrTx/>
              <a:buFontTx/>
              <a:buNone/>
            </a:pPr>
            <a:r>
              <a:rPr lang="en-US" altLang="en-US" sz="3629" dirty="0">
                <a:solidFill>
                  <a:srgbClr val="FFFFFF"/>
                </a:solidFill>
                <a:latin typeface="Britannic Bold" panose="020B0903060703020204" pitchFamily="34" charset="0"/>
              </a:rPr>
              <a:t>“Says who?”</a:t>
            </a:r>
          </a:p>
        </p:txBody>
      </p:sp>
      <p:pic>
        <p:nvPicPr>
          <p:cNvPr id="829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203" y="1659101"/>
            <a:ext cx="4650127" cy="23272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2203" y="4304590"/>
            <a:ext cx="4650127" cy="23272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4255F92B-62E4-42E2-AE67-FAC35C51018A}"/>
              </a:ext>
            </a:extLst>
          </p:cNvPr>
          <p:cNvSpPr>
            <a:spLocks noGrp="1"/>
          </p:cNvSpPr>
          <p:nvPr>
            <p:ph type="sldNum" sz="quarter" idx="12"/>
          </p:nvPr>
        </p:nvSpPr>
        <p:spPr/>
        <p:txBody>
          <a:bodyPr/>
          <a:lstStyle/>
          <a:p>
            <a:fld id="{E113F77F-DE8D-4BF1-B5B6-797A90066CD8}" type="slidenum">
              <a:rPr lang="en-US" smtClean="0"/>
              <a:t>18</a:t>
            </a:fld>
            <a:endParaRPr lang="en-US"/>
          </a:p>
        </p:txBody>
      </p:sp>
    </p:spTree>
  </p:cSld>
  <p:clrMapOvr>
    <a:masterClrMapping/>
  </p:clrMapOvr>
  <p:transition spd="slow">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1684936" y="142662"/>
            <a:ext cx="8840857" cy="1134809"/>
          </a:xfrm>
          <a:ln/>
        </p:spPr>
        <p:txBody>
          <a:bodyPr/>
          <a:lstStyle/>
          <a:p>
            <a:pP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sz="5443">
                <a:latin typeface="Britannic Bold" panose="020B0903060703020204" pitchFamily="34" charset="0"/>
              </a:rPr>
              <a:t>Every law has a lawgiver.</a:t>
            </a:r>
          </a:p>
        </p:txBody>
      </p:sp>
      <p:sp>
        <p:nvSpPr>
          <p:cNvPr id="83970" name="Rectangle 2"/>
          <p:cNvSpPr>
            <a:spLocks noGrp="1" noChangeArrowheads="1"/>
          </p:cNvSpPr>
          <p:nvPr>
            <p:ph idx="1"/>
          </p:nvPr>
        </p:nvSpPr>
        <p:spPr>
          <a:xfrm>
            <a:off x="1980157" y="1604381"/>
            <a:ext cx="8218727" cy="4645806"/>
          </a:xfrm>
          <a:ln/>
        </p:spPr>
        <p:txBody>
          <a:bodyPr/>
          <a:lstStyle/>
          <a:p>
            <a:endParaRPr lang="en-US"/>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7" y="1443088"/>
            <a:ext cx="12857332" cy="5446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AutoShape 4"/>
          <p:cNvSpPr>
            <a:spLocks noChangeArrowheads="1"/>
          </p:cNvSpPr>
          <p:nvPr/>
        </p:nvSpPr>
        <p:spPr bwMode="auto">
          <a:xfrm>
            <a:off x="1689258" y="1575574"/>
            <a:ext cx="8793332" cy="5226172"/>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83973" name="Text Box 5"/>
          <p:cNvSpPr txBox="1">
            <a:spLocks noChangeArrowheads="1"/>
          </p:cNvSpPr>
          <p:nvPr/>
        </p:nvSpPr>
        <p:spPr bwMode="auto">
          <a:xfrm>
            <a:off x="1813108" y="3771752"/>
            <a:ext cx="8355538" cy="285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4" tIns="40822" rIns="81644" bIns="4082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266">
                <a:solidFill>
                  <a:srgbClr val="FFFFFF"/>
                </a:solidFill>
                <a:latin typeface="Britannic Bold" panose="020B0903060703020204" pitchFamily="34" charset="0"/>
              </a:rPr>
              <a:t>Customer: “Can I have some drugs?! </a:t>
            </a:r>
          </a:p>
          <a:p>
            <a:pPr>
              <a:buClrTx/>
              <a:buFontTx/>
              <a:buNone/>
            </a:pPr>
            <a:r>
              <a:rPr lang="en-US" altLang="en-US" sz="3266">
                <a:solidFill>
                  <a:srgbClr val="FFFFFF"/>
                </a:solidFill>
                <a:latin typeface="Britannic Bold" panose="020B0903060703020204" pitchFamily="34" charset="0"/>
              </a:rPr>
              <a:t> 					I've got a prescription.”</a:t>
            </a:r>
          </a:p>
          <a:p>
            <a:pPr>
              <a:buClrTx/>
              <a:buFontTx/>
              <a:buNone/>
            </a:pPr>
            <a:endParaRPr lang="en-US" altLang="en-US" sz="3266">
              <a:solidFill>
                <a:srgbClr val="FFFFFF"/>
              </a:solidFill>
              <a:latin typeface="Britannic Bold" panose="020B0903060703020204" pitchFamily="34" charset="0"/>
            </a:endParaRPr>
          </a:p>
          <a:p>
            <a:pPr>
              <a:buClrTx/>
              <a:buFontTx/>
              <a:buNone/>
            </a:pPr>
            <a:r>
              <a:rPr lang="en-US" altLang="en-US" sz="3266">
                <a:solidFill>
                  <a:srgbClr val="FFFFFF"/>
                </a:solidFill>
                <a:latin typeface="Britannic Bold" panose="020B0903060703020204" pitchFamily="34" charset="0"/>
              </a:rPr>
              <a:t>Pharmacist: “Who prescribed it?”</a:t>
            </a:r>
          </a:p>
          <a:p>
            <a:pPr>
              <a:buClrTx/>
              <a:buFontTx/>
              <a:buNone/>
            </a:pPr>
            <a:endParaRPr lang="en-US" altLang="en-US" sz="3266">
              <a:solidFill>
                <a:srgbClr val="FFFFFF"/>
              </a:solidFill>
              <a:latin typeface="Britannic Bold" panose="020B0903060703020204" pitchFamily="34" charset="0"/>
            </a:endParaRPr>
          </a:p>
          <a:p>
            <a:pPr>
              <a:buClrTx/>
              <a:buFontTx/>
              <a:buNone/>
            </a:pPr>
            <a:r>
              <a:rPr lang="en-US" altLang="en-US" sz="3266">
                <a:solidFill>
                  <a:srgbClr val="FFFFFF"/>
                </a:solidFill>
                <a:latin typeface="Britannic Bold" panose="020B0903060703020204" pitchFamily="34" charset="0"/>
              </a:rPr>
              <a:t>Customer: “No one. It's just a prescription.” </a:t>
            </a:r>
          </a:p>
        </p:txBody>
      </p:sp>
      <p:pic>
        <p:nvPicPr>
          <p:cNvPr id="839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213" y="1729671"/>
            <a:ext cx="4650126" cy="19959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FA06316C-DD6A-4C67-BEF5-D332D39B9775}"/>
              </a:ext>
            </a:extLst>
          </p:cNvPr>
          <p:cNvSpPr>
            <a:spLocks noGrp="1"/>
          </p:cNvSpPr>
          <p:nvPr>
            <p:ph type="sldNum" sz="quarter" idx="12"/>
          </p:nvPr>
        </p:nvSpPr>
        <p:spPr/>
        <p:txBody>
          <a:bodyPr/>
          <a:lstStyle/>
          <a:p>
            <a:fld id="{E113F77F-DE8D-4BF1-B5B6-797A90066CD8}" type="slidenum">
              <a:rPr lang="en-US" smtClean="0"/>
              <a:t>19</a:t>
            </a:fld>
            <a:endParaRPr lang="en-US"/>
          </a:p>
        </p:txBody>
      </p:sp>
    </p:spTree>
  </p:cSld>
  <p:clrMapOvr>
    <a:masterClrMapping/>
  </p:clrMapOvr>
  <p:transition spd="med">
    <p:pull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967F3D-0F9C-4583-9788-C3ECB2D07AA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7" name="TextBox 6">
            <a:extLst>
              <a:ext uri="{FF2B5EF4-FFF2-40B4-BE49-F238E27FC236}">
                <a16:creationId xmlns:a16="http://schemas.microsoft.com/office/drawing/2014/main" id="{8135B27B-51D8-463A-BA8E-620AE0598C79}"/>
              </a:ext>
            </a:extLst>
          </p:cNvPr>
          <p:cNvSpPr txBox="1"/>
          <p:nvPr/>
        </p:nvSpPr>
        <p:spPr>
          <a:xfrm>
            <a:off x="335280" y="335280"/>
            <a:ext cx="11460480" cy="1384995"/>
          </a:xfrm>
          <a:prstGeom prst="rect">
            <a:avLst/>
          </a:prstGeom>
          <a:noFill/>
        </p:spPr>
        <p:txBody>
          <a:bodyPr wrap="square" rtlCol="0">
            <a:spAutoFit/>
          </a:bodyPr>
          <a:lstStyle/>
          <a:p>
            <a:r>
              <a:rPr lang="en-US" sz="2800" dirty="0">
                <a:solidFill>
                  <a:schemeClr val="tx2">
                    <a:lumMod val="75000"/>
                  </a:schemeClr>
                </a:solidFill>
                <a:effectLst>
                  <a:outerShdw blurRad="38100" dist="38100" dir="2700000" algn="tl">
                    <a:srgbClr val="000000">
                      <a:alpha val="43137"/>
                    </a:srgbClr>
                  </a:outerShdw>
                </a:effectLst>
              </a:rPr>
              <a:t>1 Peter 3:15 “Sanctify Christ as Lord in your hearts. Always be ready to give a defense [</a:t>
            </a:r>
            <a:r>
              <a:rPr lang="en-US" sz="2800" i="1" dirty="0">
                <a:solidFill>
                  <a:schemeClr val="tx2">
                    <a:lumMod val="75000"/>
                  </a:schemeClr>
                </a:solidFill>
                <a:effectLst>
                  <a:outerShdw blurRad="38100" dist="38100" dir="2700000" algn="tl">
                    <a:srgbClr val="000000">
                      <a:alpha val="43137"/>
                    </a:srgbClr>
                  </a:outerShdw>
                </a:effectLst>
              </a:rPr>
              <a:t>apologia</a:t>
            </a:r>
            <a:r>
              <a:rPr lang="en-US" sz="2800" dirty="0">
                <a:solidFill>
                  <a:schemeClr val="tx2">
                    <a:lumMod val="75000"/>
                  </a:schemeClr>
                </a:solidFill>
                <a:effectLst>
                  <a:outerShdw blurRad="38100" dist="38100" dir="2700000" algn="tl">
                    <a:srgbClr val="000000">
                      <a:alpha val="43137"/>
                    </a:srgbClr>
                  </a:outerShdw>
                </a:effectLst>
              </a:rPr>
              <a:t>] to everyone who asks you to give an account for the hope that you have, yet with gentleness and respect.”</a:t>
            </a:r>
          </a:p>
        </p:txBody>
      </p:sp>
      <p:sp>
        <p:nvSpPr>
          <p:cNvPr id="2" name="TextBox 1">
            <a:extLst>
              <a:ext uri="{FF2B5EF4-FFF2-40B4-BE49-F238E27FC236}">
                <a16:creationId xmlns:a16="http://schemas.microsoft.com/office/drawing/2014/main" id="{D59CD3A8-FBEE-448E-B38A-BE4AB5D0FE8F}"/>
              </a:ext>
            </a:extLst>
          </p:cNvPr>
          <p:cNvSpPr txBox="1"/>
          <p:nvPr/>
        </p:nvSpPr>
        <p:spPr>
          <a:xfrm>
            <a:off x="424600" y="2469673"/>
            <a:ext cx="11289792" cy="3046988"/>
          </a:xfrm>
          <a:prstGeom prst="rect">
            <a:avLst/>
          </a:prstGeom>
          <a:noFill/>
        </p:spPr>
        <p:txBody>
          <a:bodyPr wrap="square" rtlCol="0">
            <a:spAutoFit/>
          </a:bodyPr>
          <a:lstStyle/>
          <a:p>
            <a:r>
              <a:rPr lang="en-US" sz="4800" dirty="0">
                <a:solidFill>
                  <a:schemeClr val="tx1">
                    <a:lumMod val="75000"/>
                    <a:lumOff val="25000"/>
                  </a:schemeClr>
                </a:solidFill>
                <a:latin typeface="Aharoni" panose="02010803020104030203" pitchFamily="2" charset="-79"/>
                <a:cs typeface="Aharoni" panose="02010803020104030203" pitchFamily="2" charset="-79"/>
              </a:rPr>
              <a:t>Proper Expectations:</a:t>
            </a:r>
          </a:p>
          <a:p>
            <a:pPr marL="1200150" lvl="1" indent="-742950">
              <a:buFont typeface="+mj-lt"/>
              <a:buAutoNum type="arabicPeriod"/>
            </a:pPr>
            <a:r>
              <a:rPr lang="en-US" sz="4800" i="1" dirty="0">
                <a:solidFill>
                  <a:srgbClr val="C00000"/>
                </a:solidFill>
                <a:latin typeface="Aharoni" panose="02010803020104030203" pitchFamily="2" charset="-79"/>
                <a:cs typeface="Aharoni" panose="02010803020104030203" pitchFamily="2" charset="-79"/>
              </a:rPr>
              <a:t>Convey</a:t>
            </a:r>
            <a:r>
              <a:rPr lang="en-US" sz="4800" dirty="0">
                <a:solidFill>
                  <a:srgbClr val="C00000"/>
                </a:solidFill>
                <a:latin typeface="Aharoni" panose="02010803020104030203" pitchFamily="2" charset="-79"/>
                <a:cs typeface="Aharoni" panose="02010803020104030203" pitchFamily="2" charset="-79"/>
              </a:rPr>
              <a:t>, not </a:t>
            </a:r>
            <a:r>
              <a:rPr lang="en-US" sz="4800" i="1" dirty="0">
                <a:solidFill>
                  <a:srgbClr val="C00000"/>
                </a:solidFill>
                <a:latin typeface="Aharoni" panose="02010803020104030203" pitchFamily="2" charset="-79"/>
                <a:cs typeface="Aharoni" panose="02010803020104030203" pitchFamily="2" charset="-79"/>
              </a:rPr>
              <a:t>convert</a:t>
            </a:r>
          </a:p>
          <a:p>
            <a:pPr marL="1200150" lvl="1" indent="-742950">
              <a:buFont typeface="+mj-lt"/>
              <a:buAutoNum type="arabicPeriod"/>
            </a:pPr>
            <a:r>
              <a:rPr lang="en-US" sz="4800" dirty="0">
                <a:solidFill>
                  <a:srgbClr val="C00000"/>
                </a:solidFill>
                <a:latin typeface="Aharoni" panose="02010803020104030203" pitchFamily="2" charset="-79"/>
                <a:cs typeface="Aharoni" panose="02010803020104030203" pitchFamily="2" charset="-79"/>
              </a:rPr>
              <a:t>“Proof”? </a:t>
            </a:r>
          </a:p>
          <a:p>
            <a:pPr marL="1200150" lvl="1" indent="-742950">
              <a:buFont typeface="+mj-lt"/>
              <a:buAutoNum type="arabicPeriod"/>
            </a:pPr>
            <a:r>
              <a:rPr lang="en-US" sz="4800" dirty="0">
                <a:solidFill>
                  <a:srgbClr val="C00000"/>
                </a:solidFill>
                <a:latin typeface="Aharoni" panose="02010803020104030203" pitchFamily="2" charset="-79"/>
                <a:cs typeface="Aharoni" panose="02010803020104030203" pitchFamily="2" charset="-79"/>
              </a:rPr>
              <a:t>You can do it!</a:t>
            </a:r>
          </a:p>
        </p:txBody>
      </p:sp>
      <p:sp>
        <p:nvSpPr>
          <p:cNvPr id="3" name="Slide Number Placeholder 2">
            <a:extLst>
              <a:ext uri="{FF2B5EF4-FFF2-40B4-BE49-F238E27FC236}">
                <a16:creationId xmlns:a16="http://schemas.microsoft.com/office/drawing/2014/main" id="{A5A17E9D-2945-4143-A4FE-FC3049F578B0}"/>
              </a:ext>
            </a:extLst>
          </p:cNvPr>
          <p:cNvSpPr>
            <a:spLocks noGrp="1"/>
          </p:cNvSpPr>
          <p:nvPr>
            <p:ph type="sldNum" sz="quarter" idx="12"/>
          </p:nvPr>
        </p:nvSpPr>
        <p:spPr/>
        <p:txBody>
          <a:bodyPr/>
          <a:lstStyle/>
          <a:p>
            <a:fld id="{E113F77F-DE8D-4BF1-B5B6-797A90066CD8}" type="slidenum">
              <a:rPr lang="en-US" smtClean="0"/>
              <a:t>2</a:t>
            </a:fld>
            <a:endParaRPr lang="en-US"/>
          </a:p>
        </p:txBody>
      </p:sp>
    </p:spTree>
    <p:extLst>
      <p:ext uri="{BB962C8B-B14F-4D97-AF65-F5344CB8AC3E}">
        <p14:creationId xmlns:p14="http://schemas.microsoft.com/office/powerpoint/2010/main" val="300861454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1684936" y="142662"/>
            <a:ext cx="8840857" cy="1134809"/>
          </a:xfrm>
          <a:ln/>
        </p:spPr>
        <p:txBody>
          <a:bodyPr>
            <a:normAutofit fontScale="90000"/>
          </a:bodyPr>
          <a:lstStyle/>
          <a:p>
            <a:pP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sz="6532">
                <a:latin typeface="Britannic Bold" panose="020B0903060703020204" pitchFamily="34" charset="0"/>
              </a:rPr>
              <a:t>ABSOLUTE Moral Values</a:t>
            </a:r>
          </a:p>
        </p:txBody>
      </p:sp>
      <p:sp>
        <p:nvSpPr>
          <p:cNvPr id="84994" name="Rectangle 2"/>
          <p:cNvSpPr>
            <a:spLocks noGrp="1" noChangeArrowheads="1"/>
          </p:cNvSpPr>
          <p:nvPr>
            <p:ph idx="1"/>
          </p:nvPr>
        </p:nvSpPr>
        <p:spPr>
          <a:xfrm>
            <a:off x="1980157" y="1604381"/>
            <a:ext cx="8218727" cy="4645806"/>
          </a:xfrm>
          <a:ln/>
        </p:spPr>
        <p:txBody>
          <a:bodyPr/>
          <a:lstStyle/>
          <a:p>
            <a:endParaRPr lang="en-US"/>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7" y="1443088"/>
            <a:ext cx="12857332" cy="5446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6" name="AutoShape 4"/>
          <p:cNvSpPr>
            <a:spLocks noChangeArrowheads="1"/>
          </p:cNvSpPr>
          <p:nvPr/>
        </p:nvSpPr>
        <p:spPr bwMode="auto">
          <a:xfrm>
            <a:off x="1689258" y="1575574"/>
            <a:ext cx="8793332" cy="5226172"/>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84997" name="Text Box 5"/>
          <p:cNvSpPr txBox="1">
            <a:spLocks noChangeArrowheads="1"/>
          </p:cNvSpPr>
          <p:nvPr/>
        </p:nvSpPr>
        <p:spPr bwMode="auto">
          <a:xfrm>
            <a:off x="2335864" y="2661424"/>
            <a:ext cx="7131442" cy="3166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4" tIns="40822" rIns="81644" bIns="4082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29">
                <a:solidFill>
                  <a:srgbClr val="FFFFFF"/>
                </a:solidFill>
                <a:latin typeface="Britannic Bold" panose="020B0903060703020204" pitchFamily="34" charset="0"/>
              </a:rPr>
              <a:t>1. Every law has a lawgiver.</a:t>
            </a:r>
          </a:p>
          <a:p>
            <a:pPr>
              <a:buClrTx/>
              <a:buFontTx/>
              <a:buNone/>
            </a:pPr>
            <a:endParaRPr lang="en-US" altLang="en-US" sz="3629">
              <a:solidFill>
                <a:srgbClr val="FFFFFF"/>
              </a:solidFill>
              <a:latin typeface="Britannic Bold" panose="020B0903060703020204" pitchFamily="34" charset="0"/>
            </a:endParaRPr>
          </a:p>
          <a:p>
            <a:pPr>
              <a:buClrTx/>
              <a:buFontTx/>
              <a:buNone/>
            </a:pPr>
            <a:r>
              <a:rPr lang="en-US" altLang="en-US" sz="3629">
                <a:solidFill>
                  <a:srgbClr val="FFFF66"/>
                </a:solidFill>
                <a:latin typeface="Britannic Bold" panose="020B0903060703020204" pitchFamily="34" charset="0"/>
              </a:rPr>
              <a:t>2. There is an absolute moral law.</a:t>
            </a:r>
          </a:p>
          <a:p>
            <a:pPr>
              <a:buClrTx/>
              <a:buFontTx/>
              <a:buNone/>
            </a:pPr>
            <a:endParaRPr lang="en-US" altLang="en-US" sz="3629">
              <a:solidFill>
                <a:srgbClr val="FFFFFF"/>
              </a:solidFill>
              <a:latin typeface="Britannic Bold" panose="020B0903060703020204" pitchFamily="34" charset="0"/>
            </a:endParaRPr>
          </a:p>
          <a:p>
            <a:pPr>
              <a:buClrTx/>
              <a:buFontTx/>
              <a:buNone/>
            </a:pPr>
            <a:r>
              <a:rPr lang="en-US" altLang="en-US" sz="3629">
                <a:solidFill>
                  <a:srgbClr val="FFFFFF"/>
                </a:solidFill>
                <a:latin typeface="Britannic Bold" panose="020B0903060703020204" pitchFamily="34" charset="0"/>
              </a:rPr>
              <a:t>3. Therefore, there is an absolute</a:t>
            </a:r>
          </a:p>
          <a:p>
            <a:pPr>
              <a:buClrTx/>
              <a:buFontTx/>
              <a:buNone/>
            </a:pPr>
            <a:r>
              <a:rPr lang="en-US" altLang="en-US" sz="3629">
                <a:solidFill>
                  <a:srgbClr val="FFFFFF"/>
                </a:solidFill>
                <a:latin typeface="Britannic Bold" panose="020B0903060703020204" pitchFamily="34" charset="0"/>
              </a:rPr>
              <a:t>	 Moral Lawgiver.</a:t>
            </a:r>
          </a:p>
        </p:txBody>
      </p:sp>
      <p:sp>
        <p:nvSpPr>
          <p:cNvPr id="2" name="Slide Number Placeholder 1">
            <a:extLst>
              <a:ext uri="{FF2B5EF4-FFF2-40B4-BE49-F238E27FC236}">
                <a16:creationId xmlns:a16="http://schemas.microsoft.com/office/drawing/2014/main" id="{6A617888-24CA-43D1-AEC9-7B7851FE3924}"/>
              </a:ext>
            </a:extLst>
          </p:cNvPr>
          <p:cNvSpPr>
            <a:spLocks noGrp="1"/>
          </p:cNvSpPr>
          <p:nvPr>
            <p:ph type="sldNum" sz="quarter" idx="12"/>
          </p:nvPr>
        </p:nvSpPr>
        <p:spPr/>
        <p:txBody>
          <a:bodyPr/>
          <a:lstStyle/>
          <a:p>
            <a:fld id="{E113F77F-DE8D-4BF1-B5B6-797A90066CD8}" type="slidenum">
              <a:rPr lang="en-US" smtClean="0"/>
              <a:t>20</a:t>
            </a:fld>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xfrm>
            <a:off x="1684936" y="142662"/>
            <a:ext cx="8840857" cy="1134809"/>
          </a:xfrm>
          <a:ln/>
        </p:spPr>
        <p:txBody>
          <a:bodyPr>
            <a:normAutofit fontScale="90000"/>
          </a:bodyPr>
          <a:lstStyle/>
          <a:p>
            <a:pP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a:latin typeface="Britannic Bold" panose="020B0903060703020204" pitchFamily="34" charset="0"/>
              </a:rPr>
              <a:t>There is an Absolute Moral Law (AML).</a:t>
            </a:r>
          </a:p>
        </p:txBody>
      </p:sp>
      <p:sp>
        <p:nvSpPr>
          <p:cNvPr id="89090" name="Rectangle 2"/>
          <p:cNvSpPr>
            <a:spLocks noGrp="1" noChangeArrowheads="1"/>
          </p:cNvSpPr>
          <p:nvPr>
            <p:ph idx="1"/>
          </p:nvPr>
        </p:nvSpPr>
        <p:spPr>
          <a:xfrm>
            <a:off x="1980157" y="1604381"/>
            <a:ext cx="8218727" cy="4645806"/>
          </a:xfrm>
          <a:ln/>
        </p:spPr>
        <p:txBody>
          <a:bodyPr/>
          <a:lstStyle/>
          <a:p>
            <a:endParaRPr lang="en-US"/>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7" y="1113184"/>
            <a:ext cx="12857332" cy="5776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2" name="AutoShape 4"/>
          <p:cNvSpPr>
            <a:spLocks noChangeArrowheads="1"/>
          </p:cNvSpPr>
          <p:nvPr/>
        </p:nvSpPr>
        <p:spPr bwMode="auto">
          <a:xfrm>
            <a:off x="490329" y="1277471"/>
            <a:ext cx="11184835" cy="5524275"/>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89093" name="Text Box 5"/>
          <p:cNvSpPr txBox="1">
            <a:spLocks noChangeArrowheads="1"/>
          </p:cNvSpPr>
          <p:nvPr/>
        </p:nvSpPr>
        <p:spPr bwMode="auto">
          <a:xfrm>
            <a:off x="662609" y="1457975"/>
            <a:ext cx="10813774" cy="5069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4" tIns="40822" rIns="81644" bIns="4082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u="sng" dirty="0">
                <a:solidFill>
                  <a:srgbClr val="FFFFFF"/>
                </a:solidFill>
                <a:latin typeface="Britannic Bold" panose="020B0903060703020204" pitchFamily="34" charset="0"/>
              </a:rPr>
              <a:t>Good questions to draw out the moral law within:</a:t>
            </a:r>
          </a:p>
          <a:p>
            <a:pPr>
              <a:buClrTx/>
            </a:pPr>
            <a:r>
              <a:rPr lang="en-US" altLang="en-US" sz="3200" dirty="0">
                <a:solidFill>
                  <a:srgbClr val="FFFF66"/>
                </a:solidFill>
                <a:latin typeface="Britannic Bold" panose="020B0903060703020204" pitchFamily="34" charset="0"/>
              </a:rPr>
              <a:t>*What person does not expect to be treated as a person?</a:t>
            </a:r>
          </a:p>
          <a:p>
            <a:pPr marL="457200" indent="-457200">
              <a:buClrTx/>
              <a:buFont typeface="Arial" panose="020B0604020202020204" pitchFamily="34" charset="0"/>
              <a:buChar char="•"/>
            </a:pPr>
            <a:endParaRPr lang="en-US" altLang="en-US" sz="3200" dirty="0">
              <a:solidFill>
                <a:srgbClr val="FFFFFF"/>
              </a:solidFill>
              <a:latin typeface="Britannic Bold" panose="020B0903060703020204" pitchFamily="34" charset="0"/>
            </a:endParaRPr>
          </a:p>
          <a:p>
            <a:pPr>
              <a:buClrTx/>
              <a:buFontTx/>
              <a:buNone/>
            </a:pPr>
            <a:r>
              <a:rPr lang="en-US" altLang="en-US" sz="3200" dirty="0">
                <a:solidFill>
                  <a:schemeClr val="accent1">
                    <a:lumMod val="20000"/>
                    <a:lumOff val="80000"/>
                  </a:schemeClr>
                </a:solidFill>
                <a:latin typeface="Britannic Bold" panose="020B0903060703020204" pitchFamily="34" charset="0"/>
              </a:rPr>
              <a:t>*Who ever actually believed that murder, rape, or cruelty </a:t>
            </a:r>
          </a:p>
          <a:p>
            <a:pPr>
              <a:buClrTx/>
              <a:buFontTx/>
              <a:buNone/>
            </a:pPr>
            <a:r>
              <a:rPr lang="en-US" altLang="en-US" sz="3200" dirty="0">
                <a:solidFill>
                  <a:schemeClr val="accent1">
                    <a:lumMod val="20000"/>
                    <a:lumOff val="80000"/>
                  </a:schemeClr>
                </a:solidFill>
                <a:latin typeface="Britannic Bold" panose="020B0903060703020204" pitchFamily="34" charset="0"/>
              </a:rPr>
              <a:t>to children was morally right (or indifferent)?</a:t>
            </a:r>
          </a:p>
          <a:p>
            <a:pPr>
              <a:buClrTx/>
              <a:buFontTx/>
              <a:buNone/>
            </a:pPr>
            <a:endParaRPr lang="en-US" altLang="en-US" sz="3200" dirty="0">
              <a:solidFill>
                <a:schemeClr val="accent1">
                  <a:lumMod val="20000"/>
                  <a:lumOff val="80000"/>
                </a:schemeClr>
              </a:solidFill>
              <a:latin typeface="Britannic Bold" panose="020B0903060703020204" pitchFamily="34" charset="0"/>
            </a:endParaRPr>
          </a:p>
          <a:p>
            <a:pPr>
              <a:buClrTx/>
              <a:buFontTx/>
              <a:buNone/>
            </a:pPr>
            <a:r>
              <a:rPr lang="en-US" altLang="en-US" sz="3200" dirty="0">
                <a:solidFill>
                  <a:srgbClr val="FFFF7F"/>
                </a:solidFill>
                <a:latin typeface="Britannic Bold" panose="020B0903060703020204" pitchFamily="34" charset="0"/>
              </a:rPr>
              <a:t>*</a:t>
            </a:r>
            <a:r>
              <a:rPr lang="en-US" altLang="en-US" sz="3200" dirty="0">
                <a:solidFill>
                  <a:srgbClr val="FFFF66"/>
                </a:solidFill>
                <a:latin typeface="Britannic Bold" panose="020B0903060703020204" pitchFamily="34" charset="0"/>
              </a:rPr>
              <a:t>Who ever actually believed that it was right to take what</a:t>
            </a:r>
          </a:p>
          <a:p>
            <a:pPr>
              <a:buClrTx/>
              <a:buFontTx/>
              <a:buNone/>
            </a:pPr>
            <a:r>
              <a:rPr lang="en-US" altLang="en-US" sz="3200" dirty="0">
                <a:solidFill>
                  <a:srgbClr val="FFFF66"/>
                </a:solidFill>
                <a:latin typeface="Britannic Bold" panose="020B0903060703020204" pitchFamily="34" charset="0"/>
              </a:rPr>
              <a:t>belonged to anyone at any time?</a:t>
            </a:r>
          </a:p>
          <a:p>
            <a:pPr>
              <a:buClrTx/>
              <a:buFontTx/>
              <a:buNone/>
            </a:pPr>
            <a:endParaRPr lang="en-US" altLang="en-US" sz="3200" dirty="0">
              <a:solidFill>
                <a:srgbClr val="FFFFFF"/>
              </a:solidFill>
              <a:latin typeface="Britannic Bold" panose="020B0903060703020204" pitchFamily="34" charset="0"/>
            </a:endParaRPr>
          </a:p>
          <a:p>
            <a:pPr>
              <a:buClrTx/>
              <a:buFontTx/>
              <a:buNone/>
            </a:pPr>
            <a:r>
              <a:rPr lang="en-US" altLang="en-US" sz="3200" dirty="0">
                <a:solidFill>
                  <a:schemeClr val="accent1">
                    <a:lumMod val="20000"/>
                    <a:lumOff val="80000"/>
                  </a:schemeClr>
                </a:solidFill>
                <a:latin typeface="Britannic Bold" panose="020B0903060703020204" pitchFamily="34" charset="0"/>
              </a:rPr>
              <a:t>*Do you really believe there is nothing wrong anywhere?</a:t>
            </a:r>
            <a:r>
              <a:rPr lang="en-US" altLang="en-US" sz="4000" dirty="0">
                <a:solidFill>
                  <a:schemeClr val="accent1">
                    <a:lumMod val="20000"/>
                    <a:lumOff val="80000"/>
                  </a:schemeClr>
                </a:solidFill>
                <a:latin typeface="Britannic Bold" panose="020B0903060703020204" pitchFamily="34" charset="0"/>
              </a:rPr>
              <a:t> </a:t>
            </a:r>
          </a:p>
          <a:p>
            <a:pPr>
              <a:buClrTx/>
              <a:buFontTx/>
              <a:buNone/>
            </a:pPr>
            <a:endParaRPr lang="en-US" altLang="en-US" sz="4000" dirty="0">
              <a:solidFill>
                <a:srgbClr val="FFFF66"/>
              </a:solidFill>
              <a:latin typeface="Britannic Bold" panose="020B0903060703020204" pitchFamily="34" charset="0"/>
            </a:endParaRPr>
          </a:p>
        </p:txBody>
      </p:sp>
      <p:sp>
        <p:nvSpPr>
          <p:cNvPr id="2" name="Slide Number Placeholder 1">
            <a:extLst>
              <a:ext uri="{FF2B5EF4-FFF2-40B4-BE49-F238E27FC236}">
                <a16:creationId xmlns:a16="http://schemas.microsoft.com/office/drawing/2014/main" id="{1BC25F32-1609-4F5F-B950-F9FF8A9F6A2F}"/>
              </a:ext>
            </a:extLst>
          </p:cNvPr>
          <p:cNvSpPr>
            <a:spLocks noGrp="1"/>
          </p:cNvSpPr>
          <p:nvPr>
            <p:ph type="sldNum" sz="quarter" idx="12"/>
          </p:nvPr>
        </p:nvSpPr>
        <p:spPr/>
        <p:txBody>
          <a:bodyPr/>
          <a:lstStyle/>
          <a:p>
            <a:fld id="{E113F77F-DE8D-4BF1-B5B6-797A90066CD8}" type="slidenum">
              <a:rPr lang="en-US" smtClean="0"/>
              <a:t>21</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9093">
                                            <p:txEl>
                                              <p:pRg st="1" end="1"/>
                                            </p:txEl>
                                          </p:spTgt>
                                        </p:tgtEl>
                                        <p:attrNameLst>
                                          <p:attrName>style.visibility</p:attrName>
                                        </p:attrNameLst>
                                      </p:cBhvr>
                                      <p:to>
                                        <p:strVal val="visible"/>
                                      </p:to>
                                    </p:set>
                                    <p:animEffect transition="in" filter="fade">
                                      <p:cBhvr>
                                        <p:cTn id="7" dur="1000"/>
                                        <p:tgtEl>
                                          <p:spTgt spid="89093">
                                            <p:txEl>
                                              <p:pRg st="1" end="1"/>
                                            </p:txEl>
                                          </p:spTgt>
                                        </p:tgtEl>
                                      </p:cBhvr>
                                    </p:animEffect>
                                    <p:anim calcmode="lin" valueType="num">
                                      <p:cBhvr>
                                        <p:cTn id="8" dur="1000" fill="hold"/>
                                        <p:tgtEl>
                                          <p:spTgt spid="8909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909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9093">
                                            <p:txEl>
                                              <p:pRg st="3" end="3"/>
                                            </p:txEl>
                                          </p:spTgt>
                                        </p:tgtEl>
                                        <p:attrNameLst>
                                          <p:attrName>style.visibility</p:attrName>
                                        </p:attrNameLst>
                                      </p:cBhvr>
                                      <p:to>
                                        <p:strVal val="visible"/>
                                      </p:to>
                                    </p:set>
                                    <p:animEffect transition="in" filter="fade">
                                      <p:cBhvr>
                                        <p:cTn id="14" dur="1000"/>
                                        <p:tgtEl>
                                          <p:spTgt spid="89093">
                                            <p:txEl>
                                              <p:pRg st="3" end="3"/>
                                            </p:txEl>
                                          </p:spTgt>
                                        </p:tgtEl>
                                      </p:cBhvr>
                                    </p:animEffect>
                                    <p:anim calcmode="lin" valueType="num">
                                      <p:cBhvr>
                                        <p:cTn id="15" dur="1000" fill="hold"/>
                                        <p:tgtEl>
                                          <p:spTgt spid="8909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909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9093">
                                            <p:txEl>
                                              <p:pRg st="4" end="4"/>
                                            </p:txEl>
                                          </p:spTgt>
                                        </p:tgtEl>
                                        <p:attrNameLst>
                                          <p:attrName>style.visibility</p:attrName>
                                        </p:attrNameLst>
                                      </p:cBhvr>
                                      <p:to>
                                        <p:strVal val="visible"/>
                                      </p:to>
                                    </p:set>
                                    <p:animEffect transition="in" filter="fade">
                                      <p:cBhvr>
                                        <p:cTn id="19" dur="1000"/>
                                        <p:tgtEl>
                                          <p:spTgt spid="89093">
                                            <p:txEl>
                                              <p:pRg st="4" end="4"/>
                                            </p:txEl>
                                          </p:spTgt>
                                        </p:tgtEl>
                                      </p:cBhvr>
                                    </p:animEffect>
                                    <p:anim calcmode="lin" valueType="num">
                                      <p:cBhvr>
                                        <p:cTn id="20" dur="1000" fill="hold"/>
                                        <p:tgtEl>
                                          <p:spTgt spid="8909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8909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9093">
                                            <p:txEl>
                                              <p:pRg st="6" end="6"/>
                                            </p:txEl>
                                          </p:spTgt>
                                        </p:tgtEl>
                                        <p:attrNameLst>
                                          <p:attrName>style.visibility</p:attrName>
                                        </p:attrNameLst>
                                      </p:cBhvr>
                                      <p:to>
                                        <p:strVal val="visible"/>
                                      </p:to>
                                    </p:set>
                                    <p:animEffect transition="in" filter="fade">
                                      <p:cBhvr>
                                        <p:cTn id="26" dur="1000"/>
                                        <p:tgtEl>
                                          <p:spTgt spid="89093">
                                            <p:txEl>
                                              <p:pRg st="6" end="6"/>
                                            </p:txEl>
                                          </p:spTgt>
                                        </p:tgtEl>
                                      </p:cBhvr>
                                    </p:animEffect>
                                    <p:anim calcmode="lin" valueType="num">
                                      <p:cBhvr>
                                        <p:cTn id="27" dur="1000" fill="hold"/>
                                        <p:tgtEl>
                                          <p:spTgt spid="8909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89093">
                                            <p:txEl>
                                              <p:pRg st="6" end="6"/>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9093">
                                            <p:txEl>
                                              <p:pRg st="7" end="7"/>
                                            </p:txEl>
                                          </p:spTgt>
                                        </p:tgtEl>
                                        <p:attrNameLst>
                                          <p:attrName>style.visibility</p:attrName>
                                        </p:attrNameLst>
                                      </p:cBhvr>
                                      <p:to>
                                        <p:strVal val="visible"/>
                                      </p:to>
                                    </p:set>
                                    <p:animEffect transition="in" filter="fade">
                                      <p:cBhvr>
                                        <p:cTn id="31" dur="1000"/>
                                        <p:tgtEl>
                                          <p:spTgt spid="89093">
                                            <p:txEl>
                                              <p:pRg st="7" end="7"/>
                                            </p:txEl>
                                          </p:spTgt>
                                        </p:tgtEl>
                                      </p:cBhvr>
                                    </p:animEffect>
                                    <p:anim calcmode="lin" valueType="num">
                                      <p:cBhvr>
                                        <p:cTn id="32" dur="1000" fill="hold"/>
                                        <p:tgtEl>
                                          <p:spTgt spid="8909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8909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9093">
                                            <p:txEl>
                                              <p:pRg st="9" end="9"/>
                                            </p:txEl>
                                          </p:spTgt>
                                        </p:tgtEl>
                                        <p:attrNameLst>
                                          <p:attrName>style.visibility</p:attrName>
                                        </p:attrNameLst>
                                      </p:cBhvr>
                                      <p:to>
                                        <p:strVal val="visible"/>
                                      </p:to>
                                    </p:set>
                                    <p:animEffect transition="in" filter="fade">
                                      <p:cBhvr>
                                        <p:cTn id="38" dur="1000"/>
                                        <p:tgtEl>
                                          <p:spTgt spid="89093">
                                            <p:txEl>
                                              <p:pRg st="9" end="9"/>
                                            </p:txEl>
                                          </p:spTgt>
                                        </p:tgtEl>
                                      </p:cBhvr>
                                    </p:animEffect>
                                    <p:anim calcmode="lin" valueType="num">
                                      <p:cBhvr>
                                        <p:cTn id="39" dur="1000" fill="hold"/>
                                        <p:tgtEl>
                                          <p:spTgt spid="89093">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8909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1684936" y="142662"/>
            <a:ext cx="8840857" cy="1134809"/>
          </a:xfrm>
          <a:ln/>
        </p:spPr>
        <p:txBody>
          <a:bodyPr>
            <a:normAutofit fontScale="90000"/>
          </a:bodyPr>
          <a:lstStyle/>
          <a:p>
            <a:pPr>
              <a:tabLst>
                <a:tab pos="0" algn="l"/>
                <a:tab pos="414785" algn="l"/>
                <a:tab pos="829571" algn="l"/>
                <a:tab pos="1244357" algn="l"/>
                <a:tab pos="1659143" algn="l"/>
                <a:tab pos="2073928" algn="l"/>
                <a:tab pos="2488714" algn="l"/>
                <a:tab pos="2903499" algn="l"/>
                <a:tab pos="3318285" algn="l"/>
                <a:tab pos="3733071" algn="l"/>
                <a:tab pos="4147856" algn="l"/>
                <a:tab pos="4562642" algn="l"/>
                <a:tab pos="4977427" algn="l"/>
                <a:tab pos="5392214" algn="l"/>
                <a:tab pos="5807000" algn="l"/>
                <a:tab pos="6221785" algn="l"/>
                <a:tab pos="6636571" algn="l"/>
                <a:tab pos="7051356" algn="l"/>
                <a:tab pos="7466142" algn="l"/>
                <a:tab pos="7880928" algn="l"/>
                <a:tab pos="8295713" algn="l"/>
                <a:tab pos="8537671" algn="l"/>
              </a:tabLst>
            </a:pPr>
            <a:r>
              <a:rPr lang="en-US" altLang="en-US" sz="6532">
                <a:latin typeface="Britannic Bold" panose="020B0903060703020204" pitchFamily="34" charset="0"/>
              </a:rPr>
              <a:t>ABSOLUTE Moral Values</a:t>
            </a:r>
          </a:p>
        </p:txBody>
      </p:sp>
      <p:sp>
        <p:nvSpPr>
          <p:cNvPr id="84994" name="Rectangle 2"/>
          <p:cNvSpPr>
            <a:spLocks noGrp="1" noChangeArrowheads="1"/>
          </p:cNvSpPr>
          <p:nvPr>
            <p:ph idx="1"/>
          </p:nvPr>
        </p:nvSpPr>
        <p:spPr>
          <a:xfrm>
            <a:off x="1980157" y="1604381"/>
            <a:ext cx="8218727" cy="4645806"/>
          </a:xfrm>
          <a:ln/>
        </p:spPr>
        <p:txBody>
          <a:bodyPr/>
          <a:lstStyle/>
          <a:p>
            <a:endParaRPr lang="en-US"/>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7" y="1443088"/>
            <a:ext cx="12857332" cy="5446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6" name="AutoShape 4"/>
          <p:cNvSpPr>
            <a:spLocks noChangeArrowheads="1"/>
          </p:cNvSpPr>
          <p:nvPr/>
        </p:nvSpPr>
        <p:spPr bwMode="auto">
          <a:xfrm>
            <a:off x="1689258" y="1575574"/>
            <a:ext cx="8793332" cy="5226172"/>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84997" name="Text Box 5"/>
          <p:cNvSpPr txBox="1">
            <a:spLocks noChangeArrowheads="1"/>
          </p:cNvSpPr>
          <p:nvPr/>
        </p:nvSpPr>
        <p:spPr bwMode="auto">
          <a:xfrm>
            <a:off x="2335864" y="2661423"/>
            <a:ext cx="7131442" cy="358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4" tIns="40822" rIns="81644" bIns="40822"/>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29" dirty="0">
                <a:solidFill>
                  <a:srgbClr val="FFFFFF"/>
                </a:solidFill>
                <a:latin typeface="Britannic Bold" panose="020B0903060703020204" pitchFamily="34" charset="0"/>
              </a:rPr>
              <a:t>1. Every law has a lawgiver.</a:t>
            </a:r>
          </a:p>
          <a:p>
            <a:pPr>
              <a:buClrTx/>
              <a:buFontTx/>
              <a:buNone/>
            </a:pPr>
            <a:endParaRPr lang="en-US" altLang="en-US" sz="3629" dirty="0">
              <a:solidFill>
                <a:srgbClr val="FFFFFF"/>
              </a:solidFill>
              <a:latin typeface="Britannic Bold" panose="020B0903060703020204" pitchFamily="34" charset="0"/>
            </a:endParaRPr>
          </a:p>
          <a:p>
            <a:pPr>
              <a:buClrTx/>
              <a:buFontTx/>
              <a:buNone/>
            </a:pPr>
            <a:r>
              <a:rPr lang="en-US" altLang="en-US" sz="3629" dirty="0">
                <a:solidFill>
                  <a:schemeClr val="bg1"/>
                </a:solidFill>
                <a:latin typeface="Britannic Bold" panose="020B0903060703020204" pitchFamily="34" charset="0"/>
              </a:rPr>
              <a:t>2. There is an absolute moral law.</a:t>
            </a:r>
          </a:p>
          <a:p>
            <a:pPr>
              <a:buClrTx/>
              <a:buFontTx/>
              <a:buNone/>
            </a:pPr>
            <a:endParaRPr lang="en-US" altLang="en-US" sz="3629" dirty="0">
              <a:solidFill>
                <a:srgbClr val="FFFFFF"/>
              </a:solidFill>
              <a:latin typeface="Britannic Bold" panose="020B0903060703020204" pitchFamily="34" charset="0"/>
            </a:endParaRPr>
          </a:p>
          <a:p>
            <a:pPr>
              <a:buClrTx/>
              <a:buFontTx/>
              <a:buNone/>
            </a:pPr>
            <a:r>
              <a:rPr lang="en-US" altLang="en-US" sz="3629" dirty="0">
                <a:solidFill>
                  <a:srgbClr val="FFFF7F"/>
                </a:solidFill>
                <a:latin typeface="Britannic Bold" panose="020B0903060703020204" pitchFamily="34" charset="0"/>
              </a:rPr>
              <a:t>3. Therefore, there is an absolute</a:t>
            </a:r>
          </a:p>
          <a:p>
            <a:pPr>
              <a:buClrTx/>
              <a:buFontTx/>
              <a:buNone/>
            </a:pPr>
            <a:r>
              <a:rPr lang="en-US" altLang="en-US" sz="3629" dirty="0">
                <a:solidFill>
                  <a:srgbClr val="FFFF7F"/>
                </a:solidFill>
                <a:latin typeface="Britannic Bold" panose="020B0903060703020204" pitchFamily="34" charset="0"/>
              </a:rPr>
              <a:t>	 Moral Lawgiver.</a:t>
            </a:r>
          </a:p>
        </p:txBody>
      </p:sp>
      <p:sp>
        <p:nvSpPr>
          <p:cNvPr id="2" name="Slide Number Placeholder 1">
            <a:extLst>
              <a:ext uri="{FF2B5EF4-FFF2-40B4-BE49-F238E27FC236}">
                <a16:creationId xmlns:a16="http://schemas.microsoft.com/office/drawing/2014/main" id="{0C1296EA-3CD3-4E9E-B008-F7DB4D1E6B13}"/>
              </a:ext>
            </a:extLst>
          </p:cNvPr>
          <p:cNvSpPr>
            <a:spLocks noGrp="1"/>
          </p:cNvSpPr>
          <p:nvPr>
            <p:ph type="sldNum" sz="quarter" idx="12"/>
          </p:nvPr>
        </p:nvSpPr>
        <p:spPr/>
        <p:txBody>
          <a:bodyPr/>
          <a:lstStyle/>
          <a:p>
            <a:fld id="{E113F77F-DE8D-4BF1-B5B6-797A90066CD8}" type="slidenum">
              <a:rPr lang="en-US" smtClean="0"/>
              <a:t>22</a:t>
            </a:fld>
            <a:endParaRPr lang="en-US"/>
          </a:p>
        </p:txBody>
      </p:sp>
    </p:spTree>
    <p:extLst>
      <p:ext uri="{BB962C8B-B14F-4D97-AF65-F5344CB8AC3E}">
        <p14:creationId xmlns:p14="http://schemas.microsoft.com/office/powerpoint/2010/main" val="3323991990"/>
      </p:ext>
    </p:extLst>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6153A-8FF1-4201-8E53-5E0970EC3897}"/>
              </a:ext>
            </a:extLst>
          </p:cNvPr>
          <p:cNvPicPr>
            <a:picLocks noChangeAspect="1"/>
          </p:cNvPicPr>
          <p:nvPr/>
        </p:nvPicPr>
        <p:blipFill rotWithShape="1">
          <a:blip r:embed="rId3">
            <a:extLst>
              <a:ext uri="{28A0092B-C50C-407E-A947-70E740481C1C}">
                <a14:useLocalDpi xmlns:a14="http://schemas.microsoft.com/office/drawing/2010/main" val="0"/>
              </a:ext>
            </a:extLst>
          </a:blip>
          <a:srcRect l="68946" b="74224"/>
          <a:stretch/>
        </p:blipFill>
        <p:spPr>
          <a:xfrm>
            <a:off x="0" y="0"/>
            <a:ext cx="12196951" cy="6858000"/>
          </a:xfrm>
          <a:prstGeom prst="rect">
            <a:avLst/>
          </a:prstGeom>
        </p:spPr>
      </p:pic>
      <p:sp>
        <p:nvSpPr>
          <p:cNvPr id="2" name="Slide Number Placeholder 1">
            <a:extLst>
              <a:ext uri="{FF2B5EF4-FFF2-40B4-BE49-F238E27FC236}">
                <a16:creationId xmlns:a16="http://schemas.microsoft.com/office/drawing/2014/main" id="{13D59BD6-53FC-4159-A9B8-3A29D3373025}"/>
              </a:ext>
            </a:extLst>
          </p:cNvPr>
          <p:cNvSpPr>
            <a:spLocks noGrp="1"/>
          </p:cNvSpPr>
          <p:nvPr>
            <p:ph type="sldNum" sz="quarter" idx="12"/>
          </p:nvPr>
        </p:nvSpPr>
        <p:spPr/>
        <p:txBody>
          <a:bodyPr/>
          <a:lstStyle/>
          <a:p>
            <a:fld id="{E113F77F-DE8D-4BF1-B5B6-797A90066CD8}" type="slidenum">
              <a:rPr lang="en-US" smtClean="0"/>
              <a:t>23</a:t>
            </a:fld>
            <a:endParaRPr lang="en-US"/>
          </a:p>
        </p:txBody>
      </p:sp>
    </p:spTree>
    <p:extLst>
      <p:ext uri="{BB962C8B-B14F-4D97-AF65-F5344CB8AC3E}">
        <p14:creationId xmlns:p14="http://schemas.microsoft.com/office/powerpoint/2010/main" val="2634833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6153A-8FF1-4201-8E53-5E0970EC3897}"/>
              </a:ext>
            </a:extLst>
          </p:cNvPr>
          <p:cNvPicPr>
            <a:picLocks noChangeAspect="1"/>
          </p:cNvPicPr>
          <p:nvPr/>
        </p:nvPicPr>
        <p:blipFill rotWithShape="1">
          <a:blip r:embed="rId3">
            <a:extLst>
              <a:ext uri="{28A0092B-C50C-407E-A947-70E740481C1C}">
                <a14:useLocalDpi xmlns:a14="http://schemas.microsoft.com/office/drawing/2010/main" val="0"/>
              </a:ext>
            </a:extLst>
          </a:blip>
          <a:srcRect b="17179"/>
          <a:stretch/>
        </p:blipFill>
        <p:spPr>
          <a:xfrm>
            <a:off x="-42128" y="-5949"/>
            <a:ext cx="12234127" cy="6863949"/>
          </a:xfrm>
          <a:prstGeom prst="rect">
            <a:avLst/>
          </a:prstGeom>
        </p:spPr>
      </p:pic>
      <p:sp>
        <p:nvSpPr>
          <p:cNvPr id="2" name="TextBox 1">
            <a:extLst>
              <a:ext uri="{FF2B5EF4-FFF2-40B4-BE49-F238E27FC236}">
                <a16:creationId xmlns:a16="http://schemas.microsoft.com/office/drawing/2014/main" id="{97995DEB-1684-42D9-83C9-7EFE66A28E7B}"/>
              </a:ext>
            </a:extLst>
          </p:cNvPr>
          <p:cNvSpPr txBox="1"/>
          <p:nvPr/>
        </p:nvSpPr>
        <p:spPr>
          <a:xfrm>
            <a:off x="3828288" y="4279392"/>
            <a:ext cx="1365504" cy="1015663"/>
          </a:xfrm>
          <a:prstGeom prst="rect">
            <a:avLst/>
          </a:prstGeom>
          <a:noFill/>
          <a:scene3d>
            <a:camera prst="orthographicFront">
              <a:rot lat="1800000" lon="2400000" rev="900000"/>
            </a:camera>
            <a:lightRig rig="threePt" dir="t"/>
          </a:scene3d>
        </p:spPr>
        <p:txBody>
          <a:bodyPr wrap="square" rtlCol="0">
            <a:spAutoFit/>
          </a:bodyPr>
          <a:lstStyle/>
          <a:p>
            <a:r>
              <a:rPr lang="en-US" sz="2000" dirty="0">
                <a:solidFill>
                  <a:schemeClr val="bg1"/>
                </a:solidFill>
              </a:rPr>
              <a:t>Relative Moral Foundation</a:t>
            </a:r>
          </a:p>
        </p:txBody>
      </p:sp>
      <p:sp>
        <p:nvSpPr>
          <p:cNvPr id="3" name="Slide Number Placeholder 2">
            <a:extLst>
              <a:ext uri="{FF2B5EF4-FFF2-40B4-BE49-F238E27FC236}">
                <a16:creationId xmlns:a16="http://schemas.microsoft.com/office/drawing/2014/main" id="{D750C8BE-3184-4976-BA32-51AC19FD0904}"/>
              </a:ext>
            </a:extLst>
          </p:cNvPr>
          <p:cNvSpPr>
            <a:spLocks noGrp="1"/>
          </p:cNvSpPr>
          <p:nvPr>
            <p:ph type="sldNum" sz="quarter" idx="12"/>
          </p:nvPr>
        </p:nvSpPr>
        <p:spPr/>
        <p:txBody>
          <a:bodyPr/>
          <a:lstStyle/>
          <a:p>
            <a:fld id="{E113F77F-DE8D-4BF1-B5B6-797A90066CD8}" type="slidenum">
              <a:rPr lang="en-US" smtClean="0"/>
              <a:t>24</a:t>
            </a:fld>
            <a:endParaRPr lang="en-US"/>
          </a:p>
        </p:txBody>
      </p:sp>
    </p:spTree>
    <p:extLst>
      <p:ext uri="{BB962C8B-B14F-4D97-AF65-F5344CB8AC3E}">
        <p14:creationId xmlns:p14="http://schemas.microsoft.com/office/powerpoint/2010/main" val="247344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3" t="298" r="508" b="33818"/>
          <a:stretch/>
        </p:blipFill>
        <p:spPr>
          <a:xfrm>
            <a:off x="0" y="940484"/>
            <a:ext cx="12248165" cy="591742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466" y="3221624"/>
            <a:ext cx="2073763" cy="36496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355" y="2599495"/>
            <a:ext cx="2281140" cy="428577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495" y="2923245"/>
            <a:ext cx="2073763" cy="39147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383" y="2923245"/>
            <a:ext cx="2100684" cy="391477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9193" y="2392119"/>
            <a:ext cx="2599846" cy="4445905"/>
          </a:xfrm>
          <a:prstGeom prst="rect">
            <a:avLst/>
          </a:prstGeom>
        </p:spPr>
      </p:pic>
      <p:sp>
        <p:nvSpPr>
          <p:cNvPr id="11" name="Rectangle 10"/>
          <p:cNvSpPr/>
          <p:nvPr/>
        </p:nvSpPr>
        <p:spPr>
          <a:xfrm>
            <a:off x="980717" y="6263143"/>
            <a:ext cx="1866387" cy="574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lackoak Std" panose="04050907060602020202" pitchFamily="82" charset="0"/>
              </a:rPr>
              <a:t>Cultural</a:t>
            </a:r>
            <a:endParaRPr lang="en-US" sz="1000" dirty="0">
              <a:latin typeface="Blackoak Std" panose="04050907060602020202" pitchFamily="82" charset="0"/>
            </a:endParaRPr>
          </a:p>
        </p:txBody>
      </p:sp>
      <p:sp>
        <p:nvSpPr>
          <p:cNvPr id="13" name="Rectangle 12"/>
          <p:cNvSpPr/>
          <p:nvPr/>
        </p:nvSpPr>
        <p:spPr>
          <a:xfrm>
            <a:off x="5270304" y="6263143"/>
            <a:ext cx="1930594" cy="574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Blackoak Std" panose="04050907060602020202" pitchFamily="82" charset="0"/>
              </a:rPr>
              <a:t>Individualism</a:t>
            </a:r>
            <a:endParaRPr lang="en-US" sz="800" dirty="0">
              <a:latin typeface="Blackoak Std" panose="04050907060602020202" pitchFamily="82" charset="0"/>
            </a:endParaRPr>
          </a:p>
        </p:txBody>
      </p:sp>
      <p:sp>
        <p:nvSpPr>
          <p:cNvPr id="14" name="Rectangle 13"/>
          <p:cNvSpPr/>
          <p:nvPr/>
        </p:nvSpPr>
        <p:spPr>
          <a:xfrm>
            <a:off x="3192731" y="6263143"/>
            <a:ext cx="1866387" cy="574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lackoak Std" panose="04050907060602020202" pitchFamily="82" charset="0"/>
              </a:rPr>
              <a:t>Humanity as a whole</a:t>
            </a:r>
            <a:endParaRPr lang="en-US" sz="1000" dirty="0">
              <a:latin typeface="Blackoak Std" panose="04050907060602020202" pitchFamily="82" charset="0"/>
            </a:endParaRPr>
          </a:p>
        </p:txBody>
      </p:sp>
      <p:sp>
        <p:nvSpPr>
          <p:cNvPr id="15" name="Rectangle 14"/>
          <p:cNvSpPr/>
          <p:nvPr/>
        </p:nvSpPr>
        <p:spPr>
          <a:xfrm>
            <a:off x="7547634" y="6263143"/>
            <a:ext cx="1866387" cy="574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lackoak Std" panose="04050907060602020202" pitchFamily="82" charset="0"/>
              </a:rPr>
              <a:t>Biology</a:t>
            </a:r>
            <a:endParaRPr lang="en-US" sz="1000" dirty="0">
              <a:latin typeface="Blackoak Std" panose="04050907060602020202" pitchFamily="82" charset="0"/>
            </a:endParaRPr>
          </a:p>
        </p:txBody>
      </p:sp>
      <p:sp>
        <p:nvSpPr>
          <p:cNvPr id="16" name="Rectangle 15"/>
          <p:cNvSpPr/>
          <p:nvPr/>
        </p:nvSpPr>
        <p:spPr>
          <a:xfrm>
            <a:off x="9897899" y="6263143"/>
            <a:ext cx="1866387" cy="574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lackoak Std" panose="04050907060602020202" pitchFamily="82" charset="0"/>
              </a:rPr>
              <a:t>God</a:t>
            </a:r>
            <a:endParaRPr lang="en-US" sz="1400" dirty="0">
              <a:latin typeface="Blackoak Std" panose="04050907060602020202" pitchFamily="82" charset="0"/>
            </a:endParaRPr>
          </a:p>
        </p:txBody>
      </p:sp>
      <p:sp>
        <p:nvSpPr>
          <p:cNvPr id="17" name="TextBox 16"/>
          <p:cNvSpPr txBox="1"/>
          <p:nvPr/>
        </p:nvSpPr>
        <p:spPr>
          <a:xfrm>
            <a:off x="1533721" y="6124893"/>
            <a:ext cx="587566" cy="1013804"/>
          </a:xfrm>
          <a:prstGeom prst="rect">
            <a:avLst/>
          </a:prstGeom>
          <a:noFill/>
        </p:spPr>
        <p:txBody>
          <a:bodyPr wrap="square" rtlCol="0">
            <a:spAutoFit/>
          </a:bodyPr>
          <a:lstStyle/>
          <a:p>
            <a:r>
              <a:rPr lang="en-US" sz="5988" b="1" dirty="0">
                <a:solidFill>
                  <a:srgbClr val="FF0000"/>
                </a:solidFill>
              </a:rPr>
              <a:t>X</a:t>
            </a:r>
          </a:p>
        </p:txBody>
      </p:sp>
      <p:sp>
        <p:nvSpPr>
          <p:cNvPr id="18" name="TextBox 17"/>
          <p:cNvSpPr txBox="1"/>
          <p:nvPr/>
        </p:nvSpPr>
        <p:spPr>
          <a:xfrm>
            <a:off x="3780298" y="6124893"/>
            <a:ext cx="587566" cy="1013804"/>
          </a:xfrm>
          <a:prstGeom prst="rect">
            <a:avLst/>
          </a:prstGeom>
          <a:noFill/>
        </p:spPr>
        <p:txBody>
          <a:bodyPr wrap="square" rtlCol="0">
            <a:spAutoFit/>
          </a:bodyPr>
          <a:lstStyle/>
          <a:p>
            <a:r>
              <a:rPr lang="en-US" sz="5988" b="1" dirty="0">
                <a:solidFill>
                  <a:srgbClr val="FF0000"/>
                </a:solidFill>
              </a:rPr>
              <a:t>X</a:t>
            </a:r>
          </a:p>
        </p:txBody>
      </p:sp>
      <p:sp>
        <p:nvSpPr>
          <p:cNvPr id="19" name="TextBox 18"/>
          <p:cNvSpPr txBox="1"/>
          <p:nvPr/>
        </p:nvSpPr>
        <p:spPr>
          <a:xfrm>
            <a:off x="5957749" y="6124893"/>
            <a:ext cx="587566" cy="1013804"/>
          </a:xfrm>
          <a:prstGeom prst="rect">
            <a:avLst/>
          </a:prstGeom>
          <a:noFill/>
        </p:spPr>
        <p:txBody>
          <a:bodyPr wrap="square" rtlCol="0">
            <a:spAutoFit/>
          </a:bodyPr>
          <a:lstStyle/>
          <a:p>
            <a:r>
              <a:rPr lang="en-US" sz="5988" b="1" dirty="0">
                <a:solidFill>
                  <a:srgbClr val="FF0000"/>
                </a:solidFill>
              </a:rPr>
              <a:t>X</a:t>
            </a:r>
          </a:p>
        </p:txBody>
      </p:sp>
      <p:sp>
        <p:nvSpPr>
          <p:cNvPr id="20" name="TextBox 19"/>
          <p:cNvSpPr txBox="1"/>
          <p:nvPr/>
        </p:nvSpPr>
        <p:spPr>
          <a:xfrm>
            <a:off x="8135201" y="6124893"/>
            <a:ext cx="587566" cy="1013804"/>
          </a:xfrm>
          <a:prstGeom prst="rect">
            <a:avLst/>
          </a:prstGeom>
          <a:noFill/>
        </p:spPr>
        <p:txBody>
          <a:bodyPr wrap="square" rtlCol="0">
            <a:spAutoFit/>
          </a:bodyPr>
          <a:lstStyle/>
          <a:p>
            <a:r>
              <a:rPr lang="en-US" sz="5988" b="1" dirty="0">
                <a:solidFill>
                  <a:srgbClr val="FF0000"/>
                </a:solidFill>
              </a:rPr>
              <a:t>X</a:t>
            </a:r>
          </a:p>
        </p:txBody>
      </p:sp>
      <p:sp>
        <p:nvSpPr>
          <p:cNvPr id="22" name="Left Brace 21"/>
          <p:cNvSpPr/>
          <p:nvPr/>
        </p:nvSpPr>
        <p:spPr>
          <a:xfrm rot="5400000">
            <a:off x="4436989" y="-1686283"/>
            <a:ext cx="1659011" cy="8018551"/>
          </a:xfrm>
          <a:prstGeom prst="leftBrace">
            <a:avLst>
              <a:gd name="adj1" fmla="val 8333"/>
              <a:gd name="adj2" fmla="val 49770"/>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33"/>
          </a:p>
        </p:txBody>
      </p:sp>
      <p:sp>
        <p:nvSpPr>
          <p:cNvPr id="23" name="Left Brace 22"/>
          <p:cNvSpPr/>
          <p:nvPr/>
        </p:nvSpPr>
        <p:spPr>
          <a:xfrm rot="5400000">
            <a:off x="10105276" y="1147860"/>
            <a:ext cx="1659011" cy="2350265"/>
          </a:xfrm>
          <a:prstGeom prst="leftBrace">
            <a:avLst>
              <a:gd name="adj1" fmla="val 8333"/>
              <a:gd name="adj2" fmla="val 4977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33"/>
          </a:p>
        </p:txBody>
      </p:sp>
      <p:sp>
        <p:nvSpPr>
          <p:cNvPr id="24" name="TextBox 23"/>
          <p:cNvSpPr txBox="1"/>
          <p:nvPr/>
        </p:nvSpPr>
        <p:spPr>
          <a:xfrm>
            <a:off x="4839432" y="1202012"/>
            <a:ext cx="960328" cy="315792"/>
          </a:xfrm>
          <a:prstGeom prst="rect">
            <a:avLst/>
          </a:prstGeom>
          <a:noFill/>
        </p:spPr>
        <p:txBody>
          <a:bodyPr wrap="none" rtlCol="0">
            <a:spAutoFit/>
          </a:bodyPr>
          <a:lstStyle/>
          <a:p>
            <a:pPr algn="ctr"/>
            <a:r>
              <a:rPr lang="en-US" sz="1452" dirty="0">
                <a:solidFill>
                  <a:srgbClr val="FF0000"/>
                </a:solidFill>
                <a:latin typeface="Blackoak Std" panose="04050907060602020202" pitchFamily="82" charset="0"/>
              </a:rPr>
              <a:t>Relativism</a:t>
            </a:r>
          </a:p>
        </p:txBody>
      </p:sp>
      <p:sp>
        <p:nvSpPr>
          <p:cNvPr id="25" name="TextBox 24"/>
          <p:cNvSpPr txBox="1"/>
          <p:nvPr/>
        </p:nvSpPr>
        <p:spPr>
          <a:xfrm>
            <a:off x="10334440" y="1202012"/>
            <a:ext cx="1026948" cy="315792"/>
          </a:xfrm>
          <a:prstGeom prst="rect">
            <a:avLst/>
          </a:prstGeom>
          <a:noFill/>
        </p:spPr>
        <p:txBody>
          <a:bodyPr wrap="none" rtlCol="0">
            <a:spAutoFit/>
          </a:bodyPr>
          <a:lstStyle/>
          <a:p>
            <a:pPr algn="ctr"/>
            <a:r>
              <a:rPr lang="en-US" sz="1452" dirty="0">
                <a:solidFill>
                  <a:srgbClr val="0070C0"/>
                </a:solidFill>
                <a:latin typeface="Blackoak Std" panose="04050907060602020202" pitchFamily="82" charset="0"/>
              </a:rPr>
              <a:t>Absolutism</a:t>
            </a:r>
          </a:p>
        </p:txBody>
      </p:sp>
      <p:sp>
        <p:nvSpPr>
          <p:cNvPr id="2" name="Title 1"/>
          <p:cNvSpPr>
            <a:spLocks noGrp="1"/>
          </p:cNvSpPr>
          <p:nvPr>
            <p:ph type="title"/>
          </p:nvPr>
        </p:nvSpPr>
        <p:spPr>
          <a:xfrm>
            <a:off x="1" y="-27046"/>
            <a:ext cx="12192000" cy="1313158"/>
          </a:xfrm>
        </p:spPr>
        <p:txBody>
          <a:bodyPr>
            <a:normAutofit fontScale="90000"/>
          </a:bodyPr>
          <a:lstStyle/>
          <a:p>
            <a:pPr algn="ctr">
              <a:lnSpc>
                <a:spcPct val="150000"/>
              </a:lnSpc>
            </a:pPr>
            <a:r>
              <a:rPr lang="en-US" sz="2812" dirty="0">
                <a:latin typeface="Blackoak Std" pitchFamily="82" charset="77"/>
              </a:rPr>
              <a:t>Whodunit? </a:t>
            </a:r>
            <a:r>
              <a:rPr lang="en-US" sz="1996" dirty="0">
                <a:latin typeface="Blackoak Std" pitchFamily="82" charset="77"/>
              </a:rPr>
              <a:t>(Grounds Morality)</a:t>
            </a:r>
            <a:br>
              <a:rPr lang="en-US" sz="2449" dirty="0">
                <a:latin typeface="Blackoak Std" pitchFamily="82" charset="77"/>
              </a:rPr>
            </a:br>
            <a:r>
              <a:rPr lang="en-US" sz="3266" dirty="0">
                <a:latin typeface="Blackoak Std" pitchFamily="82" charset="77"/>
              </a:rPr>
              <a:t>Suspect Lineup</a:t>
            </a:r>
          </a:p>
        </p:txBody>
      </p:sp>
      <p:sp>
        <p:nvSpPr>
          <p:cNvPr id="3" name="Slide Number Placeholder 2">
            <a:extLst>
              <a:ext uri="{FF2B5EF4-FFF2-40B4-BE49-F238E27FC236}">
                <a16:creationId xmlns:a16="http://schemas.microsoft.com/office/drawing/2014/main" id="{9874A46F-6805-4CAA-8334-7E08E3043778}"/>
              </a:ext>
            </a:extLst>
          </p:cNvPr>
          <p:cNvSpPr>
            <a:spLocks noGrp="1"/>
          </p:cNvSpPr>
          <p:nvPr>
            <p:ph type="sldNum" sz="quarter" idx="12"/>
          </p:nvPr>
        </p:nvSpPr>
        <p:spPr/>
        <p:txBody>
          <a:bodyPr/>
          <a:lstStyle/>
          <a:p>
            <a:fld id="{E113F77F-DE8D-4BF1-B5B6-797A90066CD8}" type="slidenum">
              <a:rPr lang="en-US" smtClean="0"/>
              <a:t>25</a:t>
            </a:fld>
            <a:endParaRPr lang="en-US" dirty="0"/>
          </a:p>
        </p:txBody>
      </p:sp>
    </p:spTree>
    <p:extLst>
      <p:ext uri="{BB962C8B-B14F-4D97-AF65-F5344CB8AC3E}">
        <p14:creationId xmlns:p14="http://schemas.microsoft.com/office/powerpoint/2010/main" val="108812043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C6E8F5-F6B6-4FF8-A2D7-38F49FBB77BD}"/>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22" name="Rectangle 21">
            <a:extLst>
              <a:ext uri="{FF2B5EF4-FFF2-40B4-BE49-F238E27FC236}">
                <a16:creationId xmlns:a16="http://schemas.microsoft.com/office/drawing/2014/main" id="{BE801D37-C829-431C-9D5E-97702A5ABEFC}"/>
              </a:ext>
            </a:extLst>
          </p:cNvPr>
          <p:cNvSpPr/>
          <p:nvPr/>
        </p:nvSpPr>
        <p:spPr>
          <a:xfrm>
            <a:off x="6114440" y="132079"/>
            <a:ext cx="3301936" cy="6614159"/>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4D3016-277A-4322-A583-5F7E7126CF24}"/>
              </a:ext>
            </a:extLst>
          </p:cNvPr>
          <p:cNvSpPr/>
          <p:nvPr/>
        </p:nvSpPr>
        <p:spPr>
          <a:xfrm>
            <a:off x="2431971" y="2931824"/>
            <a:ext cx="3331039" cy="3814416"/>
          </a:xfrm>
          <a:prstGeom prst="rect">
            <a:avLst/>
          </a:prstGeom>
          <a:solidFill>
            <a:srgbClr val="D4E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F90221C-CAC8-42CD-8E05-116C359E71CF}"/>
              </a:ext>
            </a:extLst>
          </p:cNvPr>
          <p:cNvCxnSpPr>
            <a:cxnSpLocks/>
          </p:cNvCxnSpPr>
          <p:nvPr/>
        </p:nvCxnSpPr>
        <p:spPr>
          <a:xfrm>
            <a:off x="2443014" y="2772755"/>
            <a:ext cx="6985466" cy="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A12520-4CEC-4933-A449-86B8CFC6D7D0}"/>
              </a:ext>
            </a:extLst>
          </p:cNvPr>
          <p:cNvCxnSpPr>
            <a:cxnSpLocks/>
          </p:cNvCxnSpPr>
          <p:nvPr/>
        </p:nvCxnSpPr>
        <p:spPr>
          <a:xfrm>
            <a:off x="5943600" y="132080"/>
            <a:ext cx="0" cy="661416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1D1AF5F-6280-4AD0-B194-FEE66D949D91}"/>
              </a:ext>
            </a:extLst>
          </p:cNvPr>
          <p:cNvSpPr txBox="1"/>
          <p:nvPr/>
        </p:nvSpPr>
        <p:spPr>
          <a:xfrm>
            <a:off x="6431280" y="355317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truth</a:t>
            </a:r>
          </a:p>
        </p:txBody>
      </p:sp>
      <p:sp>
        <p:nvSpPr>
          <p:cNvPr id="15" name="TextBox 14">
            <a:extLst>
              <a:ext uri="{FF2B5EF4-FFF2-40B4-BE49-F238E27FC236}">
                <a16:creationId xmlns:a16="http://schemas.microsoft.com/office/drawing/2014/main" id="{F34D0AF1-CB4B-480D-A9DD-C2CFAADBCF01}"/>
              </a:ext>
            </a:extLst>
          </p:cNvPr>
          <p:cNvSpPr txBox="1"/>
          <p:nvPr/>
        </p:nvSpPr>
        <p:spPr>
          <a:xfrm>
            <a:off x="6350000" y="686468"/>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God</a:t>
            </a:r>
          </a:p>
        </p:txBody>
      </p:sp>
      <p:sp>
        <p:nvSpPr>
          <p:cNvPr id="16" name="TextBox 15">
            <a:extLst>
              <a:ext uri="{FF2B5EF4-FFF2-40B4-BE49-F238E27FC236}">
                <a16:creationId xmlns:a16="http://schemas.microsoft.com/office/drawing/2014/main" id="{72A49846-00FB-4594-ABEE-7BB1E0C95060}"/>
              </a:ext>
            </a:extLst>
          </p:cNvPr>
          <p:cNvSpPr txBox="1"/>
          <p:nvPr/>
        </p:nvSpPr>
        <p:spPr>
          <a:xfrm>
            <a:off x="2641600" y="354186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Bible</a:t>
            </a:r>
          </a:p>
        </p:txBody>
      </p:sp>
      <p:sp>
        <p:nvSpPr>
          <p:cNvPr id="17" name="TextBox 16">
            <a:extLst>
              <a:ext uri="{FF2B5EF4-FFF2-40B4-BE49-F238E27FC236}">
                <a16:creationId xmlns:a16="http://schemas.microsoft.com/office/drawing/2014/main" id="{3EC3BB8C-F285-44F0-81FA-DB5D5B1ED161}"/>
              </a:ext>
            </a:extLst>
          </p:cNvPr>
          <p:cNvSpPr txBox="1"/>
          <p:nvPr/>
        </p:nvSpPr>
        <p:spPr>
          <a:xfrm>
            <a:off x="2340864" y="699804"/>
            <a:ext cx="324104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Jesus</a:t>
            </a:r>
          </a:p>
        </p:txBody>
      </p:sp>
      <p:sp>
        <p:nvSpPr>
          <p:cNvPr id="9" name="TextBox 8">
            <a:extLst>
              <a:ext uri="{FF2B5EF4-FFF2-40B4-BE49-F238E27FC236}">
                <a16:creationId xmlns:a16="http://schemas.microsoft.com/office/drawing/2014/main" id="{12A782FE-1F63-44CB-BC99-F7A7539BCE2C}"/>
              </a:ext>
            </a:extLst>
          </p:cNvPr>
          <p:cNvSpPr txBox="1"/>
          <p:nvPr/>
        </p:nvSpPr>
        <p:spPr>
          <a:xfrm>
            <a:off x="6426338" y="2445295"/>
            <a:ext cx="2844795" cy="646331"/>
          </a:xfrm>
          <a:prstGeom prst="rect">
            <a:avLst/>
          </a:prstGeom>
          <a:noFill/>
        </p:spPr>
        <p:txBody>
          <a:bodyPr wrap="square" rtlCol="0">
            <a:spAutoFit/>
          </a:bodyPr>
          <a:lstStyle/>
          <a:p>
            <a:pPr algn="ctr"/>
            <a:r>
              <a:rPr lang="en-US" sz="3600" b="1" dirty="0">
                <a:ln>
                  <a:solidFill>
                    <a:schemeClr val="accent1"/>
                  </a:solidFill>
                </a:ln>
                <a:solidFill>
                  <a:schemeClr val="bg1"/>
                </a:solidFill>
                <a:effectLst>
                  <a:outerShdw blurRad="38100" dist="38100" dir="2700000" algn="tl">
                    <a:srgbClr val="000000">
                      <a:alpha val="43137"/>
                    </a:srgbClr>
                  </a:outerShdw>
                </a:effectLst>
              </a:rPr>
              <a:t>ABSOLUTE</a:t>
            </a:r>
          </a:p>
        </p:txBody>
      </p:sp>
      <p:sp>
        <p:nvSpPr>
          <p:cNvPr id="3" name="TextBox 2">
            <a:extLst>
              <a:ext uri="{FF2B5EF4-FFF2-40B4-BE49-F238E27FC236}">
                <a16:creationId xmlns:a16="http://schemas.microsoft.com/office/drawing/2014/main" id="{861897F9-F0A3-4C53-9B2E-4BE9A6C6D790}"/>
              </a:ext>
            </a:extLst>
          </p:cNvPr>
          <p:cNvSpPr txBox="1"/>
          <p:nvPr/>
        </p:nvSpPr>
        <p:spPr>
          <a:xfrm>
            <a:off x="6607444" y="1762537"/>
            <a:ext cx="2576311" cy="769441"/>
          </a:xfrm>
          <a:prstGeom prst="rect">
            <a:avLst/>
          </a:prstGeom>
          <a:noFill/>
        </p:spPr>
        <p:txBody>
          <a:bodyPr wrap="square" rtlCol="0">
            <a:spAutoFit/>
          </a:bodyPr>
          <a:lstStyle/>
          <a:p>
            <a:r>
              <a:rPr lang="en-US" sz="4400" b="1" dirty="0">
                <a:ln>
                  <a:solidFill>
                    <a:schemeClr val="accent1"/>
                  </a:solidFill>
                </a:ln>
                <a:solidFill>
                  <a:schemeClr val="bg1"/>
                </a:solidFill>
                <a:effectLst>
                  <a:outerShdw blurRad="38100" dist="38100" dir="2700000" algn="tl">
                    <a:srgbClr val="000000">
                      <a:alpha val="43137"/>
                    </a:srgbClr>
                  </a:outerShdw>
                </a:effectLst>
              </a:rPr>
              <a:t>Law Giver</a:t>
            </a:r>
          </a:p>
        </p:txBody>
      </p:sp>
      <p:sp>
        <p:nvSpPr>
          <p:cNvPr id="11" name="TextBox 10">
            <a:extLst>
              <a:ext uri="{FF2B5EF4-FFF2-40B4-BE49-F238E27FC236}">
                <a16:creationId xmlns:a16="http://schemas.microsoft.com/office/drawing/2014/main" id="{88B4581E-1D49-4E3D-BAF1-6B15C7EBF6E0}"/>
              </a:ext>
            </a:extLst>
          </p:cNvPr>
          <p:cNvSpPr txBox="1"/>
          <p:nvPr/>
        </p:nvSpPr>
        <p:spPr>
          <a:xfrm>
            <a:off x="6905613" y="2988366"/>
            <a:ext cx="2132364" cy="769441"/>
          </a:xfrm>
          <a:prstGeom prst="rect">
            <a:avLst/>
          </a:prstGeom>
          <a:noFill/>
          <a:ln>
            <a:solidFill>
              <a:schemeClr val="accent1"/>
            </a:solidFill>
          </a:ln>
        </p:spPr>
        <p:txBody>
          <a:bodyPr wrap="square" rtlCol="0">
            <a:spAutoFit/>
          </a:bodyPr>
          <a:lstStyle/>
          <a:p>
            <a:r>
              <a:rPr lang="en-US" sz="4400" b="1" dirty="0">
                <a:ln>
                  <a:solidFill>
                    <a:schemeClr val="accent1"/>
                  </a:solidFill>
                </a:ln>
                <a:solidFill>
                  <a:schemeClr val="bg1"/>
                </a:solidFill>
                <a:effectLst>
                  <a:outerShdw blurRad="38100" dist="38100" dir="2700000" algn="tl">
                    <a:srgbClr val="000000">
                      <a:alpha val="43137"/>
                    </a:srgbClr>
                  </a:outerShdw>
                </a:effectLst>
              </a:rPr>
              <a:t>Nature</a:t>
            </a:r>
          </a:p>
        </p:txBody>
      </p:sp>
      <p:sp>
        <p:nvSpPr>
          <p:cNvPr id="2" name="Slide Number Placeholder 1">
            <a:extLst>
              <a:ext uri="{FF2B5EF4-FFF2-40B4-BE49-F238E27FC236}">
                <a16:creationId xmlns:a16="http://schemas.microsoft.com/office/drawing/2014/main" id="{095AF629-9E7B-4CA6-B3A9-16C9A1CE9FE3}"/>
              </a:ext>
            </a:extLst>
          </p:cNvPr>
          <p:cNvSpPr>
            <a:spLocks noGrp="1"/>
          </p:cNvSpPr>
          <p:nvPr>
            <p:ph type="sldNum" sz="quarter" idx="12"/>
          </p:nvPr>
        </p:nvSpPr>
        <p:spPr/>
        <p:txBody>
          <a:bodyPr/>
          <a:lstStyle/>
          <a:p>
            <a:fld id="{E113F77F-DE8D-4BF1-B5B6-797A90066CD8}" type="slidenum">
              <a:rPr lang="en-US" smtClean="0"/>
              <a:t>26</a:t>
            </a:fld>
            <a:endParaRPr lang="en-US"/>
          </a:p>
        </p:txBody>
      </p:sp>
    </p:spTree>
    <p:extLst>
      <p:ext uri="{BB962C8B-B14F-4D97-AF65-F5344CB8AC3E}">
        <p14:creationId xmlns:p14="http://schemas.microsoft.com/office/powerpoint/2010/main" val="3697268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plus(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5ABA9-27FB-4411-90ED-BDBEF511F4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D738FA-B0C6-4346-9BB7-AF25EDFA95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A51CA84-E7D8-422B-A61C-903600EB145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3EB02917-BC21-456A-8339-D7261CC77C4F}"/>
              </a:ext>
            </a:extLst>
          </p:cNvPr>
          <p:cNvSpPr txBox="1"/>
          <p:nvPr/>
        </p:nvSpPr>
        <p:spPr>
          <a:xfrm>
            <a:off x="812299" y="1062785"/>
            <a:ext cx="10515600" cy="4770537"/>
          </a:xfrm>
          <a:prstGeom prst="rect">
            <a:avLst/>
          </a:prstGeom>
          <a:solidFill>
            <a:srgbClr val="E1C879">
              <a:alpha val="85882"/>
            </a:srgbClr>
          </a:solidFill>
          <a:scene3d>
            <a:camera prst="orthographicFront"/>
            <a:lightRig rig="threePt" dir="t"/>
          </a:scene3d>
          <a:sp3d>
            <a:bevelT w="139700" h="139700" prst="divot"/>
          </a:sp3d>
        </p:spPr>
        <p:txBody>
          <a:bodyPr wrap="square" rtlCol="0">
            <a:spAutoFit/>
          </a:bodyPr>
          <a:lstStyle/>
          <a:p>
            <a:pPr algn="ctr"/>
            <a:r>
              <a:rPr lang="en-US" sz="8800" dirty="0">
                <a:solidFill>
                  <a:srgbClr val="401B05"/>
                </a:solidFill>
                <a:effectLst>
                  <a:outerShdw blurRad="38100" dist="38100" dir="2700000" algn="tl">
                    <a:srgbClr val="000000">
                      <a:alpha val="43137"/>
                    </a:srgbClr>
                  </a:outerShdw>
                </a:effectLst>
                <a:latin typeface="Trajan Pro" panose="02020502050506020301" pitchFamily="18" charset="0"/>
              </a:rPr>
              <a:t>M.A.P.</a:t>
            </a:r>
          </a:p>
          <a:p>
            <a:r>
              <a:rPr lang="en-US" sz="7200" dirty="0">
                <a:solidFill>
                  <a:srgbClr val="401B05"/>
                </a:solidFill>
                <a:effectLst>
                  <a:outerShdw blurRad="38100" dist="38100" dir="2700000" algn="tl">
                    <a:srgbClr val="000000">
                      <a:alpha val="43137"/>
                    </a:srgbClr>
                  </a:outerShdw>
                </a:effectLst>
                <a:latin typeface="Trajan Pro" panose="02020502050506020301" pitchFamily="18" charset="0"/>
              </a:rPr>
              <a:t>M = Manuscript</a:t>
            </a:r>
          </a:p>
          <a:p>
            <a:r>
              <a:rPr lang="en-US" sz="7200" dirty="0">
                <a:solidFill>
                  <a:srgbClr val="401B05"/>
                </a:solidFill>
                <a:effectLst>
                  <a:outerShdw blurRad="38100" dist="38100" dir="2700000" algn="tl">
                    <a:srgbClr val="000000">
                      <a:alpha val="43137"/>
                    </a:srgbClr>
                  </a:outerShdw>
                </a:effectLst>
                <a:latin typeface="Trajan Pro" panose="02020502050506020301" pitchFamily="18" charset="0"/>
              </a:rPr>
              <a:t>A  = Archaeology</a:t>
            </a:r>
          </a:p>
          <a:p>
            <a:r>
              <a:rPr lang="en-US" sz="7200" dirty="0">
                <a:solidFill>
                  <a:srgbClr val="401B05"/>
                </a:solidFill>
                <a:effectLst>
                  <a:outerShdw blurRad="38100" dist="38100" dir="2700000" algn="tl">
                    <a:srgbClr val="000000">
                      <a:alpha val="43137"/>
                    </a:srgbClr>
                  </a:outerShdw>
                </a:effectLst>
                <a:latin typeface="Trajan Pro" panose="02020502050506020301" pitchFamily="18" charset="0"/>
              </a:rPr>
              <a:t>P  = </a:t>
            </a:r>
            <a:r>
              <a:rPr lang="en-US" sz="7200" dirty="0">
                <a:solidFill>
                  <a:srgbClr val="401B05"/>
                </a:solidFill>
                <a:effectLst>
                  <a:outerShdw blurRad="38100" dist="38100" dir="2700000" algn="tl">
                    <a:srgbClr val="000000">
                      <a:alpha val="43137"/>
                    </a:srgbClr>
                  </a:outerShdw>
                </a:effectLst>
                <a:highlight>
                  <a:srgbClr val="FFFF00"/>
                </a:highlight>
                <a:latin typeface="Trajan Pro" panose="02020502050506020301" pitchFamily="18" charset="0"/>
              </a:rPr>
              <a:t>Prophecy</a:t>
            </a:r>
          </a:p>
        </p:txBody>
      </p:sp>
      <p:sp>
        <p:nvSpPr>
          <p:cNvPr id="6" name="Slide Number Placeholder 5">
            <a:extLst>
              <a:ext uri="{FF2B5EF4-FFF2-40B4-BE49-F238E27FC236}">
                <a16:creationId xmlns:a16="http://schemas.microsoft.com/office/drawing/2014/main" id="{BFD9DAF1-4B06-4328-AD24-C1F169569836}"/>
              </a:ext>
            </a:extLst>
          </p:cNvPr>
          <p:cNvSpPr>
            <a:spLocks noGrp="1"/>
          </p:cNvSpPr>
          <p:nvPr>
            <p:ph type="sldNum" sz="quarter" idx="12"/>
          </p:nvPr>
        </p:nvSpPr>
        <p:spPr/>
        <p:txBody>
          <a:bodyPr/>
          <a:lstStyle/>
          <a:p>
            <a:fld id="{E113F77F-DE8D-4BF1-B5B6-797A90066CD8}" type="slidenum">
              <a:rPr lang="en-US" smtClean="0"/>
              <a:t>27</a:t>
            </a:fld>
            <a:endParaRPr lang="en-US"/>
          </a:p>
        </p:txBody>
      </p:sp>
    </p:spTree>
    <p:extLst>
      <p:ext uri="{BB962C8B-B14F-4D97-AF65-F5344CB8AC3E}">
        <p14:creationId xmlns:p14="http://schemas.microsoft.com/office/powerpoint/2010/main" val="440108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AutoShape 2"/>
          <p:cNvSpPr>
            <a:spLocks noChangeArrowheads="1"/>
          </p:cNvSpPr>
          <p:nvPr/>
        </p:nvSpPr>
        <p:spPr bwMode="auto">
          <a:xfrm>
            <a:off x="1489075" y="515939"/>
            <a:ext cx="9163050" cy="776287"/>
          </a:xfrm>
          <a:prstGeom prst="roundRect">
            <a:avLst>
              <a:gd name="adj" fmla="val 204"/>
            </a:avLst>
          </a:prstGeom>
          <a:solidFill>
            <a:srgbClr val="FFFFFF"/>
          </a:solidFill>
          <a:ln w="36720" cap="flat">
            <a:solidFill>
              <a:srgbClr val="FFFF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7" name="AutoShape 3"/>
          <p:cNvSpPr>
            <a:spLocks noChangeArrowheads="1"/>
          </p:cNvSpPr>
          <p:nvPr/>
        </p:nvSpPr>
        <p:spPr bwMode="auto">
          <a:xfrm>
            <a:off x="1371601" y="0"/>
            <a:ext cx="9448799" cy="6858000"/>
          </a:xfrm>
          <a:prstGeom prst="roundRect">
            <a:avLst>
              <a:gd name="adj" fmla="val 23"/>
            </a:avLst>
          </a:prstGeom>
          <a:solidFill>
            <a:srgbClr val="FFFFFF">
              <a:alpha val="59999"/>
            </a:srgbClr>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Rectangle 4"/>
          <p:cNvSpPr>
            <a:spLocks noChangeArrowheads="1"/>
          </p:cNvSpPr>
          <p:nvPr/>
        </p:nvSpPr>
        <p:spPr bwMode="auto">
          <a:xfrm>
            <a:off x="2101850" y="282576"/>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5400" b="1" dirty="0">
                <a:latin typeface="Adobe Caslon Pro Bold" panose="0205070206050A020403" pitchFamily="18" charset="0"/>
              </a:rPr>
              <a:t>Foretelling Prophecies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1" y="1525589"/>
            <a:ext cx="4428863" cy="5332411"/>
          </a:xfrm>
          <a:prstGeom prst="rect">
            <a:avLst/>
          </a:prstGeom>
        </p:spPr>
      </p:pic>
      <p:sp>
        <p:nvSpPr>
          <p:cNvPr id="3" name="Slide Number Placeholder 2">
            <a:extLst>
              <a:ext uri="{FF2B5EF4-FFF2-40B4-BE49-F238E27FC236}">
                <a16:creationId xmlns:a16="http://schemas.microsoft.com/office/drawing/2014/main" id="{C4F7250B-561C-4324-B178-60CFDB151CDC}"/>
              </a:ext>
            </a:extLst>
          </p:cNvPr>
          <p:cNvSpPr>
            <a:spLocks noGrp="1"/>
          </p:cNvSpPr>
          <p:nvPr>
            <p:ph type="sldNum" sz="quarter" idx="12"/>
          </p:nvPr>
        </p:nvSpPr>
        <p:spPr/>
        <p:txBody>
          <a:bodyPr/>
          <a:lstStyle/>
          <a:p>
            <a:fld id="{E113F77F-DE8D-4BF1-B5B6-797A90066CD8}" type="slidenum">
              <a:rPr lang="en-US" smtClean="0"/>
              <a:t>28</a:t>
            </a:fld>
            <a:endParaRPr lang="en-US"/>
          </a:p>
        </p:txBody>
      </p:sp>
    </p:spTree>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AutoShape 2"/>
          <p:cNvSpPr>
            <a:spLocks noChangeArrowheads="1"/>
          </p:cNvSpPr>
          <p:nvPr/>
        </p:nvSpPr>
        <p:spPr bwMode="auto">
          <a:xfrm>
            <a:off x="1489075" y="515939"/>
            <a:ext cx="9163050" cy="776287"/>
          </a:xfrm>
          <a:prstGeom prst="roundRect">
            <a:avLst>
              <a:gd name="adj" fmla="val 204"/>
            </a:avLst>
          </a:prstGeom>
          <a:solidFill>
            <a:srgbClr val="FFFFFF"/>
          </a:solidFill>
          <a:ln w="36720" cap="flat">
            <a:solidFill>
              <a:srgbClr val="FFFF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7" name="AutoShape 3"/>
          <p:cNvSpPr>
            <a:spLocks noChangeArrowheads="1"/>
          </p:cNvSpPr>
          <p:nvPr/>
        </p:nvSpPr>
        <p:spPr bwMode="auto">
          <a:xfrm>
            <a:off x="1371600" y="0"/>
            <a:ext cx="9448800" cy="6858000"/>
          </a:xfrm>
          <a:prstGeom prst="roundRect">
            <a:avLst>
              <a:gd name="adj" fmla="val 23"/>
            </a:avLst>
          </a:prstGeom>
          <a:solidFill>
            <a:srgbClr val="FFFFFF">
              <a:alpha val="59999"/>
            </a:srgbClr>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Rectangle 4"/>
          <p:cNvSpPr>
            <a:spLocks noChangeArrowheads="1"/>
          </p:cNvSpPr>
          <p:nvPr/>
        </p:nvSpPr>
        <p:spPr bwMode="auto">
          <a:xfrm>
            <a:off x="2101850" y="282576"/>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5400" b="1" dirty="0">
                <a:latin typeface="Adobe Caslon Pro Bold" panose="0205070206050A020403" pitchFamily="18" charset="0"/>
              </a:rPr>
              <a:t>Foretelling Prophecies</a:t>
            </a:r>
          </a:p>
        </p:txBody>
      </p:sp>
      <p:sp>
        <p:nvSpPr>
          <p:cNvPr id="16391" name="Text Box 7"/>
          <p:cNvSpPr txBox="1">
            <a:spLocks noChangeArrowheads="1"/>
          </p:cNvSpPr>
          <p:nvPr/>
        </p:nvSpPr>
        <p:spPr bwMode="auto">
          <a:xfrm>
            <a:off x="1768476" y="2393950"/>
            <a:ext cx="8594725" cy="370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dirty="0">
                <a:latin typeface="Adobe Caslon Pro Bold" panose="0205070206050A020403" pitchFamily="18" charset="0"/>
              </a:rPr>
              <a:t>According to J. Barton Payne, </a:t>
            </a:r>
          </a:p>
          <a:p>
            <a:pPr>
              <a:buClrTx/>
              <a:buFontTx/>
              <a:buNone/>
            </a:pPr>
            <a:r>
              <a:rPr lang="en-US" altLang="en-US" sz="4800" dirty="0">
                <a:latin typeface="Adobe Caslon Pro Bold" panose="0205070206050A020403" pitchFamily="18" charset="0"/>
              </a:rPr>
              <a:t>of the </a:t>
            </a:r>
            <a:r>
              <a:rPr lang="en-US" altLang="en-US" sz="5400" dirty="0">
                <a:latin typeface="Adobe Caslon Pro Bold" panose="0205070206050A020403" pitchFamily="18" charset="0"/>
              </a:rPr>
              <a:t>31,124</a:t>
            </a:r>
            <a:r>
              <a:rPr lang="en-US" altLang="en-US" sz="4800" dirty="0">
                <a:latin typeface="Adobe Caslon Pro Bold" panose="0205070206050A020403" pitchFamily="18" charset="0"/>
              </a:rPr>
              <a:t> verses in the Bible, </a:t>
            </a:r>
            <a:r>
              <a:rPr lang="en-US" altLang="en-US" sz="5400" dirty="0">
                <a:latin typeface="Adobe Caslon Pro Bold" panose="0205070206050A020403" pitchFamily="18" charset="0"/>
              </a:rPr>
              <a:t>8,352 (27%) </a:t>
            </a:r>
            <a:r>
              <a:rPr lang="en-US" altLang="en-US" sz="4800" dirty="0">
                <a:latin typeface="Adobe Caslon Pro Bold" panose="0205070206050A020403" pitchFamily="18" charset="0"/>
              </a:rPr>
              <a:t>involve predictive prophecy.</a:t>
            </a:r>
            <a:r>
              <a:rPr lang="en-US" altLang="en-US" sz="4000" dirty="0">
                <a:latin typeface="Adobe Caslon Pro Bold" panose="0205070206050A020403" pitchFamily="18" charset="0"/>
              </a:rPr>
              <a:t> </a:t>
            </a:r>
          </a:p>
        </p:txBody>
      </p:sp>
      <p:sp>
        <p:nvSpPr>
          <p:cNvPr id="2" name="Slide Number Placeholder 1">
            <a:extLst>
              <a:ext uri="{FF2B5EF4-FFF2-40B4-BE49-F238E27FC236}">
                <a16:creationId xmlns:a16="http://schemas.microsoft.com/office/drawing/2014/main" id="{D8608057-FABA-4287-A373-B13FFBB75D0F}"/>
              </a:ext>
            </a:extLst>
          </p:cNvPr>
          <p:cNvSpPr>
            <a:spLocks noGrp="1"/>
          </p:cNvSpPr>
          <p:nvPr>
            <p:ph type="sldNum" sz="quarter" idx="12"/>
          </p:nvPr>
        </p:nvSpPr>
        <p:spPr/>
        <p:txBody>
          <a:bodyPr/>
          <a:lstStyle/>
          <a:p>
            <a:fld id="{E113F77F-DE8D-4BF1-B5B6-797A90066CD8}" type="slidenum">
              <a:rPr lang="en-US" smtClean="0"/>
              <a:t>29</a:t>
            </a:fld>
            <a:endParaRPr lang="en-US"/>
          </a:p>
        </p:txBody>
      </p:sp>
    </p:spTree>
    <p:extLst>
      <p:ext uri="{BB962C8B-B14F-4D97-AF65-F5344CB8AC3E}">
        <p14:creationId xmlns:p14="http://schemas.microsoft.com/office/powerpoint/2010/main" val="324765907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5846FB-9B65-430A-9786-2079BCCAEE67}"/>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7" name="TextBox 6">
            <a:extLst>
              <a:ext uri="{FF2B5EF4-FFF2-40B4-BE49-F238E27FC236}">
                <a16:creationId xmlns:a16="http://schemas.microsoft.com/office/drawing/2014/main" id="{8135B27B-51D8-463A-BA8E-620AE0598C79}"/>
              </a:ext>
            </a:extLst>
          </p:cNvPr>
          <p:cNvSpPr txBox="1"/>
          <p:nvPr/>
        </p:nvSpPr>
        <p:spPr>
          <a:xfrm>
            <a:off x="335280" y="335280"/>
            <a:ext cx="11460480" cy="1384995"/>
          </a:xfrm>
          <a:prstGeom prst="rect">
            <a:avLst/>
          </a:prstGeom>
          <a:noFill/>
        </p:spPr>
        <p:txBody>
          <a:bodyPr wrap="square" rtlCol="0">
            <a:spAutoFit/>
          </a:bodyPr>
          <a:lstStyle/>
          <a:p>
            <a:r>
              <a:rPr lang="en-US" sz="2800" dirty="0"/>
              <a:t>1 Peter 3:15 “Sanctify Christ as Lord in your hearts. Always be ready to give a defense [</a:t>
            </a:r>
            <a:r>
              <a:rPr lang="en-US" sz="2800" i="1" dirty="0"/>
              <a:t>apologia</a:t>
            </a:r>
            <a:r>
              <a:rPr lang="en-US" sz="2800" dirty="0"/>
              <a:t>] to everyone who asks you to give an account for the hope that you have, yet with gentleness and respect.”</a:t>
            </a:r>
          </a:p>
        </p:txBody>
      </p:sp>
      <p:graphicFrame>
        <p:nvGraphicFramePr>
          <p:cNvPr id="10" name="Table 10">
            <a:extLst>
              <a:ext uri="{FF2B5EF4-FFF2-40B4-BE49-F238E27FC236}">
                <a16:creationId xmlns:a16="http://schemas.microsoft.com/office/drawing/2014/main" id="{79BB4EE1-A43A-48E4-B7D2-3BD6C69D999D}"/>
              </a:ext>
            </a:extLst>
          </p:cNvPr>
          <p:cNvGraphicFramePr>
            <a:graphicFrameLocks noGrp="1"/>
          </p:cNvGraphicFramePr>
          <p:nvPr>
            <p:extLst>
              <p:ext uri="{D42A27DB-BD31-4B8C-83A1-F6EECF244321}">
                <p14:modId xmlns:p14="http://schemas.microsoft.com/office/powerpoint/2010/main" val="495364896"/>
              </p:ext>
            </p:extLst>
          </p:nvPr>
        </p:nvGraphicFramePr>
        <p:xfrm>
          <a:off x="335280" y="2020146"/>
          <a:ext cx="11460480" cy="4907280"/>
        </p:xfrm>
        <a:graphic>
          <a:graphicData uri="http://schemas.openxmlformats.org/drawingml/2006/table">
            <a:tbl>
              <a:tblPr firstRow="1" bandRow="1">
                <a:tableStyleId>{5C22544A-7EE6-4342-B048-85BDC9FD1C3A}</a:tableStyleId>
              </a:tblPr>
              <a:tblGrid>
                <a:gridCol w="5730240">
                  <a:extLst>
                    <a:ext uri="{9D8B030D-6E8A-4147-A177-3AD203B41FA5}">
                      <a16:colId xmlns:a16="http://schemas.microsoft.com/office/drawing/2014/main" val="1589600992"/>
                    </a:ext>
                  </a:extLst>
                </a:gridCol>
                <a:gridCol w="5730240">
                  <a:extLst>
                    <a:ext uri="{9D8B030D-6E8A-4147-A177-3AD203B41FA5}">
                      <a16:colId xmlns:a16="http://schemas.microsoft.com/office/drawing/2014/main" val="2889940165"/>
                    </a:ext>
                  </a:extLst>
                </a:gridCol>
              </a:tblGrid>
              <a:tr h="370840">
                <a:tc gridSpan="2">
                  <a:txBody>
                    <a:bodyPr/>
                    <a:lstStyle/>
                    <a:p>
                      <a:pPr algn="ctr"/>
                      <a:r>
                        <a:rPr lang="en-US" sz="2800" i="1" dirty="0">
                          <a:latin typeface="Aharoni" panose="02010803020104030203" pitchFamily="2" charset="-79"/>
                          <a:cs typeface="Aharoni" panose="02010803020104030203" pitchFamily="2" charset="-79"/>
                        </a:rPr>
                        <a:t>APOLOGETICS</a:t>
                      </a:r>
                      <a:r>
                        <a:rPr lang="en-US" sz="2800" dirty="0">
                          <a:latin typeface="Aharoni" panose="02010803020104030203" pitchFamily="2" charset="-79"/>
                          <a:cs typeface="Aharoni" panose="02010803020104030203" pitchFamily="2" charset="-79"/>
                        </a:rPr>
                        <a:t> </a:t>
                      </a:r>
                      <a:r>
                        <a:rPr lang="en-US" sz="2800" dirty="0">
                          <a:latin typeface="+mn-lt"/>
                          <a:cs typeface="Aharoni" panose="02010803020104030203" pitchFamily="2" charset="-79"/>
                        </a:rPr>
                        <a:t>– REASONED DEFENSE</a:t>
                      </a:r>
                    </a:p>
                  </a:txBody>
                  <a:tcPr/>
                </a:tc>
                <a:tc hMerge="1">
                  <a:txBody>
                    <a:bodyPr/>
                    <a:lstStyle/>
                    <a:p>
                      <a:endParaRPr lang="en-US" dirty="0"/>
                    </a:p>
                  </a:txBody>
                  <a:tcPr/>
                </a:tc>
                <a:extLst>
                  <a:ext uri="{0D108BD9-81ED-4DB2-BD59-A6C34878D82A}">
                    <a16:rowId xmlns:a16="http://schemas.microsoft.com/office/drawing/2014/main" val="92182795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haroni" panose="02010803020104030203" pitchFamily="2" charset="-79"/>
                          <a:cs typeface="Aharoni" panose="02010803020104030203" pitchFamily="2" charset="-79"/>
                        </a:rPr>
                        <a:t>Defensive Arguments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haroni" panose="02010803020104030203" pitchFamily="2" charset="-79"/>
                          <a:cs typeface="Aharoni" panose="02010803020104030203" pitchFamily="2" charset="-79"/>
                        </a:rPr>
                        <a:t>(Answer Objections)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haroni" panose="02010803020104030203" pitchFamily="2" charset="-79"/>
                          <a:cs typeface="Aharoni" panose="02010803020104030203" pitchFamily="2" charset="-79"/>
                        </a:rPr>
                        <a:t>Offensive Arguments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latin typeface="Aharoni" panose="02010803020104030203" pitchFamily="2" charset="-79"/>
                          <a:cs typeface="Aharoni" panose="02010803020104030203" pitchFamily="2" charset="-79"/>
                        </a:rPr>
                        <a:t>(Provide Evidence)</a:t>
                      </a:r>
                    </a:p>
                  </a:txBody>
                  <a:tcPr/>
                </a:tc>
                <a:extLst>
                  <a:ext uri="{0D108BD9-81ED-4DB2-BD59-A6C34878D82A}">
                    <a16:rowId xmlns:a16="http://schemas.microsoft.com/office/drawing/2014/main" val="24182572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mn-lt"/>
                          <a:cs typeface="Aharoni" panose="02010803020104030203" pitchFamily="2" charset="-79"/>
                        </a:rPr>
                        <a:t>2 Cor. 10:5 “We are destroying speculations and every lofty thing raised up against the knowledge of God, and we are taking every thought captive to the obedience of Christ.”</a:t>
                      </a:r>
                      <a:endParaRPr lang="en-US" sz="2800" dirty="0">
                        <a:latin typeface="+mn-lt"/>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mn-lt"/>
                        <a:cs typeface="Aharoni" panose="02010803020104030203"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Acts 1:3 “After His [Jesus] suffering, He showed Himself to these men and gave many convincing proofs that He was alive.” </a:t>
                      </a:r>
                    </a:p>
                    <a:p>
                      <a:endParaRPr lang="en-US" sz="2800" dirty="0"/>
                    </a:p>
                  </a:txBody>
                  <a:tcPr/>
                </a:tc>
                <a:extLst>
                  <a:ext uri="{0D108BD9-81ED-4DB2-BD59-A6C34878D82A}">
                    <a16:rowId xmlns:a16="http://schemas.microsoft.com/office/drawing/2014/main" val="380546823"/>
                  </a:ext>
                </a:extLst>
              </a:tr>
            </a:tbl>
          </a:graphicData>
        </a:graphic>
      </p:graphicFrame>
      <p:sp>
        <p:nvSpPr>
          <p:cNvPr id="2" name="Slide Number Placeholder 1">
            <a:extLst>
              <a:ext uri="{FF2B5EF4-FFF2-40B4-BE49-F238E27FC236}">
                <a16:creationId xmlns:a16="http://schemas.microsoft.com/office/drawing/2014/main" id="{DE509319-07D1-4601-9FC9-975E3894B6DF}"/>
              </a:ext>
            </a:extLst>
          </p:cNvPr>
          <p:cNvSpPr>
            <a:spLocks noGrp="1"/>
          </p:cNvSpPr>
          <p:nvPr>
            <p:ph type="sldNum" sz="quarter" idx="12"/>
          </p:nvPr>
        </p:nvSpPr>
        <p:spPr/>
        <p:txBody>
          <a:bodyPr/>
          <a:lstStyle/>
          <a:p>
            <a:fld id="{E113F77F-DE8D-4BF1-B5B6-797A90066CD8}" type="slidenum">
              <a:rPr lang="en-US" smtClean="0"/>
              <a:t>3</a:t>
            </a:fld>
            <a:endParaRPr lang="en-US"/>
          </a:p>
        </p:txBody>
      </p:sp>
    </p:spTree>
    <p:extLst>
      <p:ext uri="{BB962C8B-B14F-4D97-AF65-F5344CB8AC3E}">
        <p14:creationId xmlns:p14="http://schemas.microsoft.com/office/powerpoint/2010/main" val="2693991660"/>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3">
            <a:extLst>
              <a:ext uri="{FF2B5EF4-FFF2-40B4-BE49-F238E27FC236}">
                <a16:creationId xmlns:a16="http://schemas.microsoft.com/office/drawing/2014/main" id="{E385C9DF-35CA-421E-AB18-09E1BFD0FCBC}"/>
              </a:ext>
            </a:extLst>
          </p:cNvPr>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sp>
        <p:nvSpPr>
          <p:cNvPr id="16386" name="AutoShape 2"/>
          <p:cNvSpPr>
            <a:spLocks noChangeArrowheads="1"/>
          </p:cNvSpPr>
          <p:nvPr/>
        </p:nvSpPr>
        <p:spPr bwMode="auto">
          <a:xfrm>
            <a:off x="1489075" y="515939"/>
            <a:ext cx="9163050" cy="776287"/>
          </a:xfrm>
          <a:prstGeom prst="roundRect">
            <a:avLst>
              <a:gd name="adj" fmla="val 204"/>
            </a:avLst>
          </a:prstGeom>
          <a:solidFill>
            <a:srgbClr val="FFFFFF"/>
          </a:solidFill>
          <a:ln w="36720" cap="flat">
            <a:solidFill>
              <a:srgbClr val="FFFF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Rectangle 4"/>
          <p:cNvSpPr>
            <a:spLocks noChangeArrowheads="1"/>
          </p:cNvSpPr>
          <p:nvPr/>
        </p:nvSpPr>
        <p:spPr bwMode="auto">
          <a:xfrm>
            <a:off x="2101850" y="282576"/>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5400" b="1" dirty="0">
                <a:latin typeface="Adobe Caslon Pro Bold" panose="0205070206050A020403" pitchFamily="18" charset="0"/>
              </a:rPr>
              <a:t>Foretelling Prophecies</a:t>
            </a:r>
          </a:p>
        </p:txBody>
      </p:sp>
      <p:sp>
        <p:nvSpPr>
          <p:cNvPr id="16391" name="Text Box 7"/>
          <p:cNvSpPr txBox="1">
            <a:spLocks noChangeArrowheads="1"/>
          </p:cNvSpPr>
          <p:nvPr/>
        </p:nvSpPr>
        <p:spPr bwMode="auto">
          <a:xfrm>
            <a:off x="360218" y="1552439"/>
            <a:ext cx="11367956" cy="5243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914400" indent="-914400">
              <a:buClrTx/>
              <a:buFontTx/>
              <a:buAutoNum type="arabicPeriod"/>
            </a:pPr>
            <a:r>
              <a:rPr lang="en-US" altLang="en-US" sz="4800" b="1" u="sng" dirty="0">
                <a:latin typeface="Adobe Caslon Pro Bold" panose="0205070206050A020403" pitchFamily="18" charset="0"/>
              </a:rPr>
              <a:t>Short Range </a:t>
            </a:r>
            <a:r>
              <a:rPr lang="en-US" altLang="en-US" sz="3600" dirty="0">
                <a:latin typeface="Adobe Caslon Pro Bold" panose="0205070206050A020403" pitchFamily="18" charset="0"/>
              </a:rPr>
              <a:t>(same generation)</a:t>
            </a:r>
            <a:r>
              <a:rPr lang="en-US" altLang="en-US" sz="4000" dirty="0">
                <a:latin typeface="Adobe Caslon Pro Bold" panose="0205070206050A020403" pitchFamily="18" charset="0"/>
              </a:rPr>
              <a:t> - </a:t>
            </a:r>
            <a:r>
              <a:rPr lang="en-US" altLang="en-US" sz="3600" dirty="0">
                <a:solidFill>
                  <a:schemeClr val="tx1"/>
                </a:solidFill>
                <a:highlight>
                  <a:srgbClr val="FFFF00"/>
                </a:highlight>
                <a:latin typeface="Adobe Caslon Pro Bold" panose="0205070206050A020403" pitchFamily="18" charset="0"/>
              </a:rPr>
              <a:t>Isaiah 37:6-7</a:t>
            </a:r>
            <a:r>
              <a:rPr lang="en-US" altLang="en-US" sz="3600" dirty="0">
                <a:latin typeface="Adobe Caslon Pro Bold" panose="0205070206050A020403" pitchFamily="18" charset="0"/>
              </a:rPr>
              <a:t>; Jer. 28:15-7; Ezek. 24:1-2; Zech. 4:9</a:t>
            </a:r>
            <a:r>
              <a:rPr lang="en-US" altLang="en-US" sz="4800" dirty="0">
                <a:latin typeface="Adobe Caslon Pro Bold" panose="0205070206050A020403" pitchFamily="18" charset="0"/>
              </a:rPr>
              <a:t> </a:t>
            </a:r>
          </a:p>
          <a:p>
            <a:pPr marL="914400" indent="-914400">
              <a:buClrTx/>
              <a:buFontTx/>
              <a:buAutoNum type="arabicPeriod"/>
            </a:pPr>
            <a:endParaRPr lang="en-US" altLang="en-US" dirty="0">
              <a:latin typeface="Adobe Caslon Pro Bold" panose="0205070206050A020403" pitchFamily="18" charset="0"/>
            </a:endParaRPr>
          </a:p>
          <a:p>
            <a:pPr marL="914400" indent="-914400">
              <a:buClrTx/>
              <a:buFontTx/>
              <a:buAutoNum type="arabicPeriod"/>
            </a:pPr>
            <a:r>
              <a:rPr lang="en-US" altLang="en-US" sz="4800" b="1" u="sng" dirty="0">
                <a:latin typeface="Adobe Caslon Pro Bold" panose="0205070206050A020403" pitchFamily="18" charset="0"/>
              </a:rPr>
              <a:t>Medium Range </a:t>
            </a:r>
            <a:r>
              <a:rPr lang="en-US" altLang="en-US" sz="4800" dirty="0">
                <a:latin typeface="Adobe Caslon Pro Bold" panose="0205070206050A020403" pitchFamily="18" charset="0"/>
              </a:rPr>
              <a:t> </a:t>
            </a:r>
            <a:r>
              <a:rPr lang="en-US" altLang="en-US" sz="3600" dirty="0">
                <a:latin typeface="Adobe Caslon Pro Bold" panose="0205070206050A020403" pitchFamily="18" charset="0"/>
              </a:rPr>
              <a:t>(next generations) </a:t>
            </a:r>
            <a:r>
              <a:rPr lang="en-US" altLang="en-US" sz="4000" dirty="0">
                <a:latin typeface="Adobe Caslon Pro Bold" panose="0205070206050A020403" pitchFamily="18" charset="0"/>
              </a:rPr>
              <a:t>- </a:t>
            </a:r>
            <a:r>
              <a:rPr lang="en-US" altLang="en-US" sz="3600" dirty="0">
                <a:highlight>
                  <a:srgbClr val="FFFF00"/>
                </a:highlight>
                <a:latin typeface="Adobe Caslon Pro Bold" panose="0205070206050A020403" pitchFamily="18" charset="0"/>
              </a:rPr>
              <a:t>Isaiah 44:28</a:t>
            </a:r>
            <a:r>
              <a:rPr lang="en-US" altLang="en-US" sz="3600" dirty="0">
                <a:latin typeface="Adobe Caslon Pro Bold" panose="0205070206050A020403" pitchFamily="18" charset="0"/>
              </a:rPr>
              <a:t>, 45:1, 39:6-8, 43:3; 1 Kings 13:1-10 </a:t>
            </a:r>
          </a:p>
          <a:p>
            <a:pPr marL="914400" indent="-914400">
              <a:buClrTx/>
              <a:buFontTx/>
              <a:buAutoNum type="arabicPeriod"/>
            </a:pPr>
            <a:endParaRPr lang="en-US" altLang="en-US" dirty="0">
              <a:latin typeface="Adobe Caslon Pro Bold" panose="0205070206050A020403" pitchFamily="18" charset="0"/>
            </a:endParaRPr>
          </a:p>
          <a:p>
            <a:pPr marL="914400" indent="-914400">
              <a:buClrTx/>
              <a:buFontTx/>
              <a:buAutoNum type="arabicPeriod"/>
            </a:pPr>
            <a:r>
              <a:rPr lang="en-US" altLang="en-US" sz="4800" b="1" u="sng" dirty="0">
                <a:latin typeface="Adobe Caslon Pro Bold" panose="0205070206050A020403" pitchFamily="18" charset="0"/>
              </a:rPr>
              <a:t>Long Range </a:t>
            </a:r>
            <a:r>
              <a:rPr lang="en-US" altLang="en-US" sz="4800" dirty="0">
                <a:latin typeface="Adobe Caslon Pro Bold" panose="0205070206050A020403" pitchFamily="18" charset="0"/>
              </a:rPr>
              <a:t> </a:t>
            </a:r>
            <a:r>
              <a:rPr lang="en-US" altLang="en-US" sz="3600" dirty="0">
                <a:latin typeface="Adobe Caslon Pro Bold" panose="0205070206050A020403" pitchFamily="18" charset="0"/>
              </a:rPr>
              <a:t>(many generations)</a:t>
            </a:r>
            <a:r>
              <a:rPr lang="en-US" altLang="en-US" sz="4000" dirty="0">
                <a:latin typeface="Adobe Caslon Pro Bold" panose="0205070206050A020403" pitchFamily="18" charset="0"/>
              </a:rPr>
              <a:t> - </a:t>
            </a:r>
            <a:r>
              <a:rPr lang="en-US" altLang="en-US" sz="3600" dirty="0">
                <a:highlight>
                  <a:srgbClr val="FFFF00"/>
                </a:highlight>
                <a:latin typeface="Adobe Caslon Pro Bold" panose="0205070206050A020403" pitchFamily="18" charset="0"/>
              </a:rPr>
              <a:t>Isaiah 53</a:t>
            </a:r>
            <a:r>
              <a:rPr lang="en-US" altLang="en-US" sz="3600" dirty="0">
                <a:latin typeface="Adobe Caslon Pro Bold" panose="0205070206050A020403" pitchFamily="18" charset="0"/>
              </a:rPr>
              <a:t>; Psalm 22; Dan. 9:25-6; Zech. 12:10; Micah 5:2</a:t>
            </a:r>
            <a:endParaRPr lang="en-US" altLang="en-US" sz="4800" dirty="0">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E6EFFF79-EB26-48FC-9BA8-58ADD1D87F81}"/>
              </a:ext>
            </a:extLst>
          </p:cNvPr>
          <p:cNvSpPr>
            <a:spLocks noGrp="1"/>
          </p:cNvSpPr>
          <p:nvPr>
            <p:ph type="sldNum" sz="quarter" idx="12"/>
          </p:nvPr>
        </p:nvSpPr>
        <p:spPr/>
        <p:txBody>
          <a:bodyPr/>
          <a:lstStyle/>
          <a:p>
            <a:fld id="{E113F77F-DE8D-4BF1-B5B6-797A90066CD8}" type="slidenum">
              <a:rPr lang="en-US" smtClean="0"/>
              <a:t>30</a:t>
            </a:fld>
            <a:endParaRPr lang="en-US"/>
          </a:p>
        </p:txBody>
      </p:sp>
    </p:spTree>
    <p:extLst>
      <p:ext uri="{BB962C8B-B14F-4D97-AF65-F5344CB8AC3E}">
        <p14:creationId xmlns:p14="http://schemas.microsoft.com/office/powerpoint/2010/main" val="19928892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391">
                                            <p:txEl>
                                              <p:pRg st="2" end="2"/>
                                            </p:txEl>
                                          </p:spTgt>
                                        </p:tgtEl>
                                        <p:attrNameLst>
                                          <p:attrName>style.visibility</p:attrName>
                                        </p:attrNameLst>
                                      </p:cBhvr>
                                      <p:to>
                                        <p:strVal val="visible"/>
                                      </p:to>
                                    </p:set>
                                    <p:animEffect transition="in" filter="randombar(horizontal)">
                                      <p:cBhvr>
                                        <p:cTn id="7" dur="1000"/>
                                        <p:tgtEl>
                                          <p:spTgt spid="1639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391">
                                            <p:txEl>
                                              <p:pRg st="4" end="4"/>
                                            </p:txEl>
                                          </p:spTgt>
                                        </p:tgtEl>
                                        <p:attrNameLst>
                                          <p:attrName>style.visibility</p:attrName>
                                        </p:attrNameLst>
                                      </p:cBhvr>
                                      <p:to>
                                        <p:strVal val="visible"/>
                                      </p:to>
                                    </p:set>
                                    <p:animEffect transition="in" filter="randombar(horizontal)">
                                      <p:cBhvr>
                                        <p:cTn id="12" dur="1000"/>
                                        <p:tgtEl>
                                          <p:spTgt spid="163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sp>
        <p:nvSpPr>
          <p:cNvPr id="16391" name="Text Box 7"/>
          <p:cNvSpPr txBox="1">
            <a:spLocks noChangeArrowheads="1"/>
          </p:cNvSpPr>
          <p:nvPr/>
        </p:nvSpPr>
        <p:spPr bwMode="auto">
          <a:xfrm>
            <a:off x="633984" y="193295"/>
            <a:ext cx="11387328" cy="6664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914400" indent="-914400">
              <a:buClrTx/>
              <a:buFontTx/>
              <a:buAutoNum type="arabicPeriod"/>
            </a:pPr>
            <a:r>
              <a:rPr lang="en-US" altLang="en-US" sz="4800" dirty="0">
                <a:latin typeface="Adobe Caslon Pro Bold" panose="0205070206050A020403" pitchFamily="18" charset="0"/>
              </a:rPr>
              <a:t>Short Range -- </a:t>
            </a:r>
            <a:r>
              <a:rPr lang="en-US" altLang="en-US" sz="3600" dirty="0">
                <a:latin typeface="Adobe Caslon Pro Bold" panose="0205070206050A020403" pitchFamily="18" charset="0"/>
              </a:rPr>
              <a:t>Isaiah 37:6-7, 33-35 </a:t>
            </a:r>
          </a:p>
          <a:p>
            <a:pPr>
              <a:buClrTx/>
            </a:pPr>
            <a:r>
              <a:rPr lang="en-US" altLang="en-US" sz="2800" dirty="0">
                <a:latin typeface="Adobe Caslon Pro Bold" panose="0205070206050A020403" pitchFamily="18" charset="0"/>
              </a:rPr>
              <a:t>(6) Isaiah said to them…, “Thus says the LORD, ‘Do not be afraid because of the words which the servants of the king of Assyria have blasphemed Me. </a:t>
            </a:r>
          </a:p>
          <a:p>
            <a:pPr>
              <a:buClrTx/>
            </a:pPr>
            <a:r>
              <a:rPr lang="en-US" altLang="en-US" sz="2800" dirty="0">
                <a:latin typeface="Adobe Caslon Pro Bold" panose="0205070206050A020403" pitchFamily="18" charset="0"/>
              </a:rPr>
              <a:t>(7) Behold, I will put a spirit in him so that he shall hear a rumor and return to his own land. And I will make him fall by the sword in his own land....’</a:t>
            </a:r>
          </a:p>
          <a:p>
            <a:pPr>
              <a:buClrTx/>
            </a:pPr>
            <a:r>
              <a:rPr lang="en-US" altLang="en-US" sz="2800" dirty="0">
                <a:latin typeface="Adobe Caslon Pro Bold" panose="0205070206050A020403" pitchFamily="18" charset="0"/>
              </a:rPr>
              <a:t>(33) ‘…[the king of Assyria] shall not come to this city nor shall he come before it with a shield, nor throw up a mound against it. </a:t>
            </a:r>
          </a:p>
          <a:p>
            <a:pPr>
              <a:buClrTx/>
            </a:pPr>
            <a:r>
              <a:rPr lang="en-US" altLang="en-US" sz="2800" dirty="0">
                <a:latin typeface="Adobe Caslon Pro Bold" panose="0205070206050A020403" pitchFamily="18" charset="0"/>
              </a:rPr>
              <a:t>(34) By the way that he came, by the same he shall return, and he shall not come to this city,’ declared the LORD.</a:t>
            </a:r>
          </a:p>
          <a:p>
            <a:pPr>
              <a:buClrTx/>
            </a:pPr>
            <a:r>
              <a:rPr lang="en-US" altLang="en-US" sz="2800" dirty="0">
                <a:latin typeface="Adobe Caslon Pro Bold" panose="0205070206050A020403" pitchFamily="18" charset="0"/>
              </a:rPr>
              <a:t>(35) ‘For I will defend this city to save it for My own sake and for My servant David’s sake.’”</a:t>
            </a:r>
            <a:endParaRPr lang="en-US" altLang="en-US" sz="3200" dirty="0">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A11B0A2A-6574-4D85-B927-405709ACFA20}"/>
              </a:ext>
            </a:extLst>
          </p:cNvPr>
          <p:cNvSpPr>
            <a:spLocks noGrp="1"/>
          </p:cNvSpPr>
          <p:nvPr>
            <p:ph type="sldNum" sz="quarter" idx="12"/>
          </p:nvPr>
        </p:nvSpPr>
        <p:spPr/>
        <p:txBody>
          <a:bodyPr/>
          <a:lstStyle/>
          <a:p>
            <a:fld id="{E113F77F-DE8D-4BF1-B5B6-797A90066CD8}" type="slidenum">
              <a:rPr lang="en-US" smtClean="0"/>
              <a:t>31</a:t>
            </a:fld>
            <a:endParaRPr lang="en-US"/>
          </a:p>
        </p:txBody>
      </p:sp>
    </p:spTree>
    <p:extLst>
      <p:ext uri="{BB962C8B-B14F-4D97-AF65-F5344CB8AC3E}">
        <p14:creationId xmlns:p14="http://schemas.microsoft.com/office/powerpoint/2010/main" val="261422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sp>
        <p:nvSpPr>
          <p:cNvPr id="16391" name="Text Box 7"/>
          <p:cNvSpPr txBox="1">
            <a:spLocks noChangeArrowheads="1"/>
          </p:cNvSpPr>
          <p:nvPr/>
        </p:nvSpPr>
        <p:spPr bwMode="auto">
          <a:xfrm>
            <a:off x="633984" y="193295"/>
            <a:ext cx="11387328" cy="6664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914400" indent="-914400">
              <a:buClrTx/>
              <a:buFontTx/>
              <a:buAutoNum type="arabicPeriod"/>
            </a:pPr>
            <a:r>
              <a:rPr lang="en-US" altLang="en-US" sz="4800" dirty="0">
                <a:latin typeface="Adobe Caslon Pro Bold" panose="0205070206050A020403" pitchFamily="18" charset="0"/>
              </a:rPr>
              <a:t>Short Range -- </a:t>
            </a:r>
            <a:r>
              <a:rPr lang="en-US" altLang="en-US" sz="3600" dirty="0">
                <a:latin typeface="Adobe Caslon Pro Bold" panose="0205070206050A020403" pitchFamily="18" charset="0"/>
              </a:rPr>
              <a:t>Isaiah 37:6-7, 33-35 </a:t>
            </a:r>
          </a:p>
          <a:p>
            <a:pPr>
              <a:buClrTx/>
            </a:pPr>
            <a:r>
              <a:rPr lang="en-US" altLang="en-US" sz="2800" dirty="0">
                <a:latin typeface="Adobe Caslon Pro Bold" panose="0205070206050A020403" pitchFamily="18" charset="0"/>
              </a:rPr>
              <a:t>(6) Isaiah said to them…, “Thus says the LORD, ‘Do not be afraid because of the words which the servants of the king of Assyria have blasphemed Me. </a:t>
            </a:r>
          </a:p>
          <a:p>
            <a:pPr>
              <a:buClrTx/>
            </a:pPr>
            <a:r>
              <a:rPr lang="en-US" altLang="en-US" sz="2800" dirty="0">
                <a:latin typeface="Adobe Caslon Pro Bold" panose="0205070206050A020403" pitchFamily="18" charset="0"/>
              </a:rPr>
              <a:t>(7) Behold, I will put a spirit in him so that </a:t>
            </a:r>
            <a:r>
              <a:rPr lang="en-US" altLang="en-US" sz="2800" dirty="0">
                <a:solidFill>
                  <a:srgbClr val="FF0000"/>
                </a:solidFill>
                <a:latin typeface="Adobe Caslon Pro Bold" panose="0205070206050A020403" pitchFamily="18" charset="0"/>
              </a:rPr>
              <a:t>he shall hear a rumor </a:t>
            </a:r>
            <a:r>
              <a:rPr lang="en-US" altLang="en-US" sz="2800" dirty="0">
                <a:latin typeface="Adobe Caslon Pro Bold" panose="0205070206050A020403" pitchFamily="18" charset="0"/>
              </a:rPr>
              <a:t>and </a:t>
            </a:r>
            <a:r>
              <a:rPr lang="en-US" altLang="en-US" sz="2800" dirty="0">
                <a:solidFill>
                  <a:srgbClr val="FF0000"/>
                </a:solidFill>
                <a:latin typeface="Adobe Caslon Pro Bold" panose="0205070206050A020403" pitchFamily="18" charset="0"/>
              </a:rPr>
              <a:t>return to his own land</a:t>
            </a:r>
            <a:r>
              <a:rPr lang="en-US" altLang="en-US" sz="2800" dirty="0">
                <a:latin typeface="Adobe Caslon Pro Bold" panose="0205070206050A020403" pitchFamily="18" charset="0"/>
              </a:rPr>
              <a:t>. And I will make him </a:t>
            </a:r>
            <a:r>
              <a:rPr lang="en-US" altLang="en-US" sz="2800" dirty="0">
                <a:solidFill>
                  <a:srgbClr val="FF0000"/>
                </a:solidFill>
                <a:latin typeface="Adobe Caslon Pro Bold" panose="0205070206050A020403" pitchFamily="18" charset="0"/>
              </a:rPr>
              <a:t>fall by the sword in his own land</a:t>
            </a:r>
            <a:r>
              <a:rPr lang="en-US" altLang="en-US" sz="2800" dirty="0">
                <a:latin typeface="Adobe Caslon Pro Bold" panose="0205070206050A020403" pitchFamily="18" charset="0"/>
              </a:rPr>
              <a:t>....’</a:t>
            </a:r>
          </a:p>
          <a:p>
            <a:pPr>
              <a:buClrTx/>
            </a:pPr>
            <a:r>
              <a:rPr lang="en-US" altLang="en-US" sz="2800" dirty="0">
                <a:latin typeface="Adobe Caslon Pro Bold" panose="0205070206050A020403" pitchFamily="18" charset="0"/>
              </a:rPr>
              <a:t>(33) ‘…[the king of Assyria] </a:t>
            </a:r>
            <a:r>
              <a:rPr lang="en-US" altLang="en-US" sz="2800" dirty="0">
                <a:solidFill>
                  <a:srgbClr val="FF0000"/>
                </a:solidFill>
                <a:latin typeface="Adobe Caslon Pro Bold" panose="0205070206050A020403" pitchFamily="18" charset="0"/>
              </a:rPr>
              <a:t>shall not come to this city </a:t>
            </a:r>
            <a:r>
              <a:rPr lang="en-US" altLang="en-US" sz="2800" dirty="0">
                <a:latin typeface="Adobe Caslon Pro Bold" panose="0205070206050A020403" pitchFamily="18" charset="0"/>
              </a:rPr>
              <a:t>nor </a:t>
            </a:r>
            <a:r>
              <a:rPr lang="en-US" altLang="en-US" sz="2800" dirty="0">
                <a:solidFill>
                  <a:srgbClr val="FF0000"/>
                </a:solidFill>
                <a:latin typeface="Adobe Caslon Pro Bold" panose="0205070206050A020403" pitchFamily="18" charset="0"/>
              </a:rPr>
              <a:t>shall he come before it with a shield</a:t>
            </a:r>
            <a:r>
              <a:rPr lang="en-US" altLang="en-US" sz="2800" dirty="0">
                <a:latin typeface="Adobe Caslon Pro Bold" panose="0205070206050A020403" pitchFamily="18" charset="0"/>
              </a:rPr>
              <a:t>, nor throw up a mound against it. </a:t>
            </a:r>
          </a:p>
          <a:p>
            <a:pPr>
              <a:buClrTx/>
            </a:pPr>
            <a:r>
              <a:rPr lang="en-US" altLang="en-US" sz="2800" dirty="0">
                <a:latin typeface="Adobe Caslon Pro Bold" panose="0205070206050A020403" pitchFamily="18" charset="0"/>
              </a:rPr>
              <a:t>(34) </a:t>
            </a:r>
            <a:r>
              <a:rPr lang="en-US" altLang="en-US" sz="2800" dirty="0">
                <a:solidFill>
                  <a:srgbClr val="FF0000"/>
                </a:solidFill>
                <a:latin typeface="Adobe Caslon Pro Bold" panose="0205070206050A020403" pitchFamily="18" charset="0"/>
              </a:rPr>
              <a:t>By the way that he came, by the same he shall return</a:t>
            </a:r>
            <a:r>
              <a:rPr lang="en-US" altLang="en-US" sz="2800" dirty="0">
                <a:latin typeface="Adobe Caslon Pro Bold" panose="0205070206050A020403" pitchFamily="18" charset="0"/>
              </a:rPr>
              <a:t>, and </a:t>
            </a:r>
            <a:r>
              <a:rPr lang="en-US" altLang="en-US" sz="2800" dirty="0">
                <a:solidFill>
                  <a:srgbClr val="FF0000"/>
                </a:solidFill>
                <a:latin typeface="Adobe Caslon Pro Bold" panose="0205070206050A020403" pitchFamily="18" charset="0"/>
              </a:rPr>
              <a:t>he shall not come to this city</a:t>
            </a:r>
            <a:r>
              <a:rPr lang="en-US" altLang="en-US" sz="2800" dirty="0">
                <a:latin typeface="Adobe Caslon Pro Bold" panose="0205070206050A020403" pitchFamily="18" charset="0"/>
              </a:rPr>
              <a:t>,’ declared the LORD.</a:t>
            </a:r>
          </a:p>
          <a:p>
            <a:pPr>
              <a:buClrTx/>
            </a:pPr>
            <a:r>
              <a:rPr lang="en-US" altLang="en-US" sz="2800" dirty="0">
                <a:latin typeface="Adobe Caslon Pro Bold" panose="0205070206050A020403" pitchFamily="18" charset="0"/>
              </a:rPr>
              <a:t>(35) ‘For </a:t>
            </a:r>
            <a:r>
              <a:rPr lang="en-US" altLang="en-US" sz="2800" dirty="0">
                <a:solidFill>
                  <a:srgbClr val="FF0000"/>
                </a:solidFill>
                <a:latin typeface="Adobe Caslon Pro Bold" panose="0205070206050A020403" pitchFamily="18" charset="0"/>
              </a:rPr>
              <a:t>I will defend this city to save it</a:t>
            </a:r>
            <a:r>
              <a:rPr lang="en-US" altLang="en-US" sz="2800" dirty="0">
                <a:latin typeface="Adobe Caslon Pro Bold" panose="0205070206050A020403" pitchFamily="18" charset="0"/>
              </a:rPr>
              <a:t> for My own sake and for My servant David’s sake.’”</a:t>
            </a:r>
            <a:endParaRPr lang="en-US" altLang="en-US" sz="3200" dirty="0">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874B2EC2-15FD-4CD5-8F32-A2995DE007A2}"/>
              </a:ext>
            </a:extLst>
          </p:cNvPr>
          <p:cNvSpPr>
            <a:spLocks noGrp="1"/>
          </p:cNvSpPr>
          <p:nvPr>
            <p:ph type="sldNum" sz="quarter" idx="12"/>
          </p:nvPr>
        </p:nvSpPr>
        <p:spPr/>
        <p:txBody>
          <a:bodyPr/>
          <a:lstStyle/>
          <a:p>
            <a:fld id="{E113F77F-DE8D-4BF1-B5B6-797A90066CD8}" type="slidenum">
              <a:rPr lang="en-US" smtClean="0"/>
              <a:t>32</a:t>
            </a:fld>
            <a:endParaRPr lang="en-US"/>
          </a:p>
        </p:txBody>
      </p:sp>
    </p:spTree>
    <p:extLst>
      <p:ext uri="{BB962C8B-B14F-4D97-AF65-F5344CB8AC3E}">
        <p14:creationId xmlns:p14="http://schemas.microsoft.com/office/powerpoint/2010/main" val="14231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sp>
        <p:nvSpPr>
          <p:cNvPr id="16391" name="Text Box 7"/>
          <p:cNvSpPr txBox="1">
            <a:spLocks noChangeArrowheads="1"/>
          </p:cNvSpPr>
          <p:nvPr/>
        </p:nvSpPr>
        <p:spPr bwMode="auto">
          <a:xfrm>
            <a:off x="633984" y="193295"/>
            <a:ext cx="11387328" cy="6664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914400" indent="-914400">
              <a:buClrTx/>
              <a:buFontTx/>
              <a:buAutoNum type="arabicPeriod"/>
            </a:pPr>
            <a:r>
              <a:rPr lang="en-US" altLang="en-US" sz="4800" dirty="0">
                <a:latin typeface="Adobe Caslon Pro Bold" panose="0205070206050A020403" pitchFamily="18" charset="0"/>
              </a:rPr>
              <a:t>Short Range -- </a:t>
            </a:r>
            <a:r>
              <a:rPr lang="en-US" altLang="en-US" sz="3600" dirty="0">
                <a:latin typeface="Adobe Caslon Pro Bold" panose="0205070206050A020403" pitchFamily="18" charset="0"/>
              </a:rPr>
              <a:t>Isaiah 37:6-7, 33-35 </a:t>
            </a:r>
          </a:p>
          <a:p>
            <a:pPr>
              <a:buClrTx/>
            </a:pPr>
            <a:r>
              <a:rPr lang="en-US" altLang="en-US" sz="2800" dirty="0">
                <a:latin typeface="Adobe Caslon Pro Bold" panose="0205070206050A020403" pitchFamily="18" charset="0"/>
              </a:rPr>
              <a:t>Prophecies:</a:t>
            </a:r>
          </a:p>
          <a:p>
            <a:pPr marL="457200" indent="-457200">
              <a:buClrTx/>
              <a:buFont typeface="Arial" panose="020B0604020202020204" pitchFamily="34" charset="0"/>
              <a:buChar char="•"/>
            </a:pPr>
            <a:r>
              <a:rPr lang="en-US" altLang="en-US" sz="2800" dirty="0">
                <a:solidFill>
                  <a:srgbClr val="FF0000"/>
                </a:solidFill>
                <a:latin typeface="Adobe Caslon Pro Bold" panose="0205070206050A020403" pitchFamily="18" charset="0"/>
              </a:rPr>
              <a:t>Sennacherib (Assyria’s king) will hear a rumor.</a:t>
            </a:r>
          </a:p>
          <a:p>
            <a:pPr marL="457200" indent="-457200">
              <a:buClrTx/>
              <a:buFont typeface="Arial" panose="020B0604020202020204" pitchFamily="34" charset="0"/>
              <a:buChar char="•"/>
            </a:pPr>
            <a:r>
              <a:rPr lang="en-US" altLang="en-US" sz="2800" dirty="0">
                <a:solidFill>
                  <a:srgbClr val="FF0000"/>
                </a:solidFill>
                <a:latin typeface="Adobe Caslon Pro Bold" panose="0205070206050A020403" pitchFamily="18" charset="0"/>
              </a:rPr>
              <a:t>He will die by the sword.</a:t>
            </a:r>
          </a:p>
          <a:p>
            <a:pPr marL="457200" indent="-457200">
              <a:buClrTx/>
              <a:buFont typeface="Arial" panose="020B0604020202020204" pitchFamily="34" charset="0"/>
              <a:buChar char="•"/>
            </a:pPr>
            <a:r>
              <a:rPr lang="en-US" altLang="en-US" sz="2800" dirty="0">
                <a:solidFill>
                  <a:srgbClr val="FF0000"/>
                </a:solidFill>
                <a:latin typeface="Adobe Caslon Pro Bold" panose="0205070206050A020403" pitchFamily="18" charset="0"/>
              </a:rPr>
              <a:t>He will die in his own land.</a:t>
            </a:r>
          </a:p>
          <a:p>
            <a:pPr marL="457200" indent="-457200">
              <a:buClrTx/>
              <a:buFont typeface="Arial" panose="020B0604020202020204" pitchFamily="34" charset="0"/>
              <a:buChar char="•"/>
            </a:pPr>
            <a:r>
              <a:rPr lang="en-US" altLang="en-US" sz="2800" dirty="0">
                <a:solidFill>
                  <a:srgbClr val="FF0000"/>
                </a:solidFill>
                <a:latin typeface="Adobe Caslon Pro Bold" panose="0205070206050A020403" pitchFamily="18" charset="0"/>
              </a:rPr>
              <a:t>He will not attack Jerusalem.</a:t>
            </a:r>
          </a:p>
          <a:p>
            <a:pPr marL="457200" indent="-457200">
              <a:buClrTx/>
              <a:buFont typeface="Arial" panose="020B0604020202020204" pitchFamily="34" charset="0"/>
              <a:buChar char="•"/>
            </a:pPr>
            <a:r>
              <a:rPr lang="en-US" altLang="en-US" sz="2800" dirty="0">
                <a:solidFill>
                  <a:srgbClr val="FF0000"/>
                </a:solidFill>
                <a:latin typeface="Adobe Caslon Pro Bold" panose="0205070206050A020403" pitchFamily="18" charset="0"/>
              </a:rPr>
              <a:t>God will fight for Jerusalem. </a:t>
            </a:r>
          </a:p>
          <a:p>
            <a:pPr>
              <a:buClrTx/>
            </a:pPr>
            <a:r>
              <a:rPr lang="en-US" altLang="en-US" sz="2800" dirty="0">
                <a:latin typeface="Adobe Caslon Pro Bold" panose="0205070206050A020403" pitchFamily="18" charset="0"/>
              </a:rPr>
              <a:t>Fulfillment</a:t>
            </a:r>
          </a:p>
          <a:p>
            <a:pPr marL="457200" indent="-457200">
              <a:buClrTx/>
              <a:buFont typeface="Arial" panose="020B0604020202020204" pitchFamily="34" charset="0"/>
              <a:buChar char="•"/>
            </a:pPr>
            <a:r>
              <a:rPr lang="en-US" altLang="en-US" sz="2800" dirty="0">
                <a:solidFill>
                  <a:schemeClr val="accent5">
                    <a:lumMod val="50000"/>
                  </a:schemeClr>
                </a:solidFill>
                <a:latin typeface="Adobe Caslon Pro Bold" panose="0205070206050A020403" pitchFamily="18" charset="0"/>
              </a:rPr>
              <a:t>Sennacherib hears a rumor that King </a:t>
            </a:r>
            <a:r>
              <a:rPr lang="en-US" altLang="en-US" sz="2800" dirty="0" err="1">
                <a:solidFill>
                  <a:schemeClr val="accent5">
                    <a:lumMod val="50000"/>
                  </a:schemeClr>
                </a:solidFill>
                <a:latin typeface="Adobe Caslon Pro Bold" panose="0205070206050A020403" pitchFamily="18" charset="0"/>
              </a:rPr>
              <a:t>Trihaka</a:t>
            </a:r>
            <a:r>
              <a:rPr lang="en-US" altLang="en-US" sz="2800" dirty="0">
                <a:solidFill>
                  <a:schemeClr val="accent5">
                    <a:lumMod val="50000"/>
                  </a:schemeClr>
                </a:solidFill>
                <a:latin typeface="Adobe Caslon Pro Bold" panose="0205070206050A020403" pitchFamily="18" charset="0"/>
              </a:rPr>
              <a:t> of Ethiopia is coming to fight Assyria.* </a:t>
            </a:r>
          </a:p>
          <a:p>
            <a:pPr marL="457200" indent="-457200">
              <a:buClrTx/>
              <a:buFont typeface="Arial" panose="020B0604020202020204" pitchFamily="34" charset="0"/>
              <a:buChar char="•"/>
            </a:pPr>
            <a:r>
              <a:rPr lang="en-US" altLang="en-US" sz="2800" dirty="0">
                <a:solidFill>
                  <a:schemeClr val="accent5">
                    <a:lumMod val="50000"/>
                  </a:schemeClr>
                </a:solidFill>
                <a:latin typeface="Adobe Caslon Pro Bold" panose="0205070206050A020403" pitchFamily="18" charset="0"/>
              </a:rPr>
              <a:t>The evening before the siege on Jerusalem many thousands of Assyrian soldiers die suddenly (not from human warfare.) </a:t>
            </a:r>
          </a:p>
          <a:p>
            <a:pPr marL="457200" indent="-457200">
              <a:buClrTx/>
              <a:buFont typeface="Arial" panose="020B0604020202020204" pitchFamily="34" charset="0"/>
              <a:buChar char="•"/>
            </a:pPr>
            <a:r>
              <a:rPr lang="en-US" altLang="en-US" sz="2800" dirty="0">
                <a:solidFill>
                  <a:schemeClr val="accent5">
                    <a:lumMod val="50000"/>
                  </a:schemeClr>
                </a:solidFill>
                <a:latin typeface="Adobe Caslon Pro Bold" panose="0205070206050A020403" pitchFamily="18" charset="0"/>
              </a:rPr>
              <a:t>Assyria retreats home.</a:t>
            </a:r>
          </a:p>
          <a:p>
            <a:pPr marL="457200" indent="-457200">
              <a:buClrTx/>
              <a:buFont typeface="Arial" panose="020B0604020202020204" pitchFamily="34" charset="0"/>
              <a:buChar char="•"/>
            </a:pPr>
            <a:r>
              <a:rPr lang="en-US" altLang="en-US" sz="2800" dirty="0">
                <a:solidFill>
                  <a:schemeClr val="accent5">
                    <a:lumMod val="50000"/>
                  </a:schemeClr>
                </a:solidFill>
                <a:latin typeface="Adobe Caslon Pro Bold" panose="0205070206050A020403" pitchFamily="18" charset="0"/>
              </a:rPr>
              <a:t>Sennacherib is killed in Nineveh by two of his sons.   </a:t>
            </a:r>
          </a:p>
          <a:p>
            <a:pPr marL="457200" indent="-457200">
              <a:buClrTx/>
              <a:buFont typeface="Arial" panose="020B0604020202020204" pitchFamily="34" charset="0"/>
              <a:buChar char="•"/>
            </a:pPr>
            <a:endParaRPr lang="en-US" altLang="en-US" sz="2800" dirty="0">
              <a:solidFill>
                <a:schemeClr val="accent5">
                  <a:lumMod val="50000"/>
                </a:schemeClr>
              </a:solidFill>
              <a:latin typeface="Adobe Caslon Pro Bold" panose="0205070206050A020403" pitchFamily="18" charset="0"/>
            </a:endParaRPr>
          </a:p>
          <a:p>
            <a:pPr>
              <a:buClrTx/>
            </a:pPr>
            <a:endParaRPr lang="en-US" altLang="en-US" sz="2800" dirty="0">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BDC1F8E4-0748-4548-BA87-197BD2CA2743}"/>
              </a:ext>
            </a:extLst>
          </p:cNvPr>
          <p:cNvSpPr>
            <a:spLocks noGrp="1"/>
          </p:cNvSpPr>
          <p:nvPr>
            <p:ph type="sldNum" sz="quarter" idx="12"/>
          </p:nvPr>
        </p:nvSpPr>
        <p:spPr/>
        <p:txBody>
          <a:bodyPr/>
          <a:lstStyle/>
          <a:p>
            <a:fld id="{E113F77F-DE8D-4BF1-B5B6-797A90066CD8}" type="slidenum">
              <a:rPr lang="en-US" smtClean="0"/>
              <a:t>33</a:t>
            </a:fld>
            <a:endParaRPr lang="en-US"/>
          </a:p>
        </p:txBody>
      </p:sp>
    </p:spTree>
    <p:extLst>
      <p:ext uri="{BB962C8B-B14F-4D97-AF65-F5344CB8AC3E}">
        <p14:creationId xmlns:p14="http://schemas.microsoft.com/office/powerpoint/2010/main" val="1980988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391">
                                            <p:txEl>
                                              <p:pRg st="7" end="7"/>
                                            </p:txEl>
                                          </p:spTgt>
                                        </p:tgtEl>
                                        <p:attrNameLst>
                                          <p:attrName>style.visibility</p:attrName>
                                        </p:attrNameLst>
                                      </p:cBhvr>
                                      <p:to>
                                        <p:strVal val="visible"/>
                                      </p:to>
                                    </p:set>
                                    <p:animEffect transition="in" filter="randombar(horizontal)">
                                      <p:cBhvr>
                                        <p:cTn id="7" dur="1000"/>
                                        <p:tgtEl>
                                          <p:spTgt spid="16391">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391">
                                            <p:txEl>
                                              <p:pRg st="8" end="8"/>
                                            </p:txEl>
                                          </p:spTgt>
                                        </p:tgtEl>
                                        <p:attrNameLst>
                                          <p:attrName>style.visibility</p:attrName>
                                        </p:attrNameLst>
                                      </p:cBhvr>
                                      <p:to>
                                        <p:strVal val="visible"/>
                                      </p:to>
                                    </p:set>
                                    <p:animEffect transition="in" filter="randombar(horizontal)">
                                      <p:cBhvr>
                                        <p:cTn id="12" dur="1000"/>
                                        <p:tgtEl>
                                          <p:spTgt spid="1639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391">
                                            <p:txEl>
                                              <p:pRg st="9" end="9"/>
                                            </p:txEl>
                                          </p:spTgt>
                                        </p:tgtEl>
                                        <p:attrNameLst>
                                          <p:attrName>style.visibility</p:attrName>
                                        </p:attrNameLst>
                                      </p:cBhvr>
                                      <p:to>
                                        <p:strVal val="visible"/>
                                      </p:to>
                                    </p:set>
                                    <p:animEffect transition="in" filter="randombar(horizontal)">
                                      <p:cBhvr>
                                        <p:cTn id="17" dur="1000"/>
                                        <p:tgtEl>
                                          <p:spTgt spid="16391">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391">
                                            <p:txEl>
                                              <p:pRg st="10" end="10"/>
                                            </p:txEl>
                                          </p:spTgt>
                                        </p:tgtEl>
                                        <p:attrNameLst>
                                          <p:attrName>style.visibility</p:attrName>
                                        </p:attrNameLst>
                                      </p:cBhvr>
                                      <p:to>
                                        <p:strVal val="visible"/>
                                      </p:to>
                                    </p:set>
                                    <p:animEffect transition="in" filter="randombar(horizontal)">
                                      <p:cBhvr>
                                        <p:cTn id="22" dur="1000"/>
                                        <p:tgtEl>
                                          <p:spTgt spid="16391">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391">
                                            <p:txEl>
                                              <p:pRg st="11" end="11"/>
                                            </p:txEl>
                                          </p:spTgt>
                                        </p:tgtEl>
                                        <p:attrNameLst>
                                          <p:attrName>style.visibility</p:attrName>
                                        </p:attrNameLst>
                                      </p:cBhvr>
                                      <p:to>
                                        <p:strVal val="visible"/>
                                      </p:to>
                                    </p:set>
                                    <p:animEffect transition="in" filter="randombar(horizontal)">
                                      <p:cBhvr>
                                        <p:cTn id="27" dur="1000"/>
                                        <p:tgtEl>
                                          <p:spTgt spid="1639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E64D18-6462-4E8C-BF95-D890CDB49F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304800"/>
            <a:ext cx="6324600" cy="6324600"/>
          </a:xfrm>
        </p:spPr>
      </p:pic>
      <p:sp>
        <p:nvSpPr>
          <p:cNvPr id="6" name="Flowchart: Sequential Access Storage 5">
            <a:extLst>
              <a:ext uri="{FF2B5EF4-FFF2-40B4-BE49-F238E27FC236}">
                <a16:creationId xmlns:a16="http://schemas.microsoft.com/office/drawing/2014/main" id="{AA7FE9BA-89E3-44E1-A6C0-B370E30ED849}"/>
              </a:ext>
            </a:extLst>
          </p:cNvPr>
          <p:cNvSpPr/>
          <p:nvPr/>
        </p:nvSpPr>
        <p:spPr>
          <a:xfrm rot="10800000" flipV="1">
            <a:off x="4740678" y="609599"/>
            <a:ext cx="7439488" cy="3657600"/>
          </a:xfrm>
          <a:prstGeom prst="flowChartMagneticTap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Adobe Caslon Pro Bold" panose="0205070206050A020403" pitchFamily="18" charset="0"/>
              </a:rPr>
              <a:t>If I had a biblical prophet, I’d take him to Vegas!</a:t>
            </a:r>
          </a:p>
        </p:txBody>
      </p:sp>
      <p:sp>
        <p:nvSpPr>
          <p:cNvPr id="2" name="Slide Number Placeholder 1">
            <a:extLst>
              <a:ext uri="{FF2B5EF4-FFF2-40B4-BE49-F238E27FC236}">
                <a16:creationId xmlns:a16="http://schemas.microsoft.com/office/drawing/2014/main" id="{D4EBEE7D-0B25-45EE-AD17-8070B85AFAA6}"/>
              </a:ext>
            </a:extLst>
          </p:cNvPr>
          <p:cNvSpPr>
            <a:spLocks noGrp="1"/>
          </p:cNvSpPr>
          <p:nvPr>
            <p:ph type="sldNum" sz="quarter" idx="12"/>
          </p:nvPr>
        </p:nvSpPr>
        <p:spPr/>
        <p:txBody>
          <a:bodyPr/>
          <a:lstStyle/>
          <a:p>
            <a:fld id="{E113F77F-DE8D-4BF1-B5B6-797A90066CD8}" type="slidenum">
              <a:rPr lang="en-US" smtClean="0"/>
              <a:t>34</a:t>
            </a:fld>
            <a:endParaRPr lang="en-US"/>
          </a:p>
        </p:txBody>
      </p:sp>
    </p:spTree>
    <p:extLst>
      <p:ext uri="{BB962C8B-B14F-4D97-AF65-F5344CB8AC3E}">
        <p14:creationId xmlns:p14="http://schemas.microsoft.com/office/powerpoint/2010/main" val="667096707"/>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3">
            <a:extLst>
              <a:ext uri="{FF2B5EF4-FFF2-40B4-BE49-F238E27FC236}">
                <a16:creationId xmlns:a16="http://schemas.microsoft.com/office/drawing/2014/main" id="{E385C9DF-35CA-421E-AB18-09E1BFD0FCBC}"/>
              </a:ext>
            </a:extLst>
          </p:cNvPr>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sp>
        <p:nvSpPr>
          <p:cNvPr id="16386" name="AutoShape 2"/>
          <p:cNvSpPr>
            <a:spLocks noChangeArrowheads="1"/>
          </p:cNvSpPr>
          <p:nvPr/>
        </p:nvSpPr>
        <p:spPr bwMode="auto">
          <a:xfrm>
            <a:off x="1489075" y="515939"/>
            <a:ext cx="9163050" cy="776287"/>
          </a:xfrm>
          <a:prstGeom prst="roundRect">
            <a:avLst>
              <a:gd name="adj" fmla="val 204"/>
            </a:avLst>
          </a:prstGeom>
          <a:solidFill>
            <a:srgbClr val="FFFFFF"/>
          </a:solidFill>
          <a:ln w="36720" cap="flat">
            <a:solidFill>
              <a:srgbClr val="FFFF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Rectangle 4"/>
          <p:cNvSpPr>
            <a:spLocks noChangeArrowheads="1"/>
          </p:cNvSpPr>
          <p:nvPr/>
        </p:nvSpPr>
        <p:spPr bwMode="auto">
          <a:xfrm>
            <a:off x="2101850" y="282576"/>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5400" b="1" dirty="0">
                <a:latin typeface="Adobe Caslon Pro Bold" panose="0205070206050A020403" pitchFamily="18" charset="0"/>
              </a:rPr>
              <a:t>Foretelling Prophecies</a:t>
            </a:r>
          </a:p>
        </p:txBody>
      </p:sp>
      <p:sp>
        <p:nvSpPr>
          <p:cNvPr id="16391" name="Text Box 7"/>
          <p:cNvSpPr txBox="1">
            <a:spLocks noChangeArrowheads="1"/>
          </p:cNvSpPr>
          <p:nvPr/>
        </p:nvSpPr>
        <p:spPr bwMode="auto">
          <a:xfrm>
            <a:off x="1371600" y="1631951"/>
            <a:ext cx="9525000" cy="5243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914400" indent="-914400">
              <a:lnSpc>
                <a:spcPct val="200000"/>
              </a:lnSpc>
              <a:buClrTx/>
              <a:buFontTx/>
              <a:buAutoNum type="arabicPeriod"/>
            </a:pPr>
            <a:r>
              <a:rPr lang="en-US" altLang="en-US" sz="4800" dirty="0">
                <a:latin typeface="Adobe Caslon Pro Bold" panose="0205070206050A020403" pitchFamily="18" charset="0"/>
              </a:rPr>
              <a:t>Short Range – Isaiah 37:6-7 </a:t>
            </a:r>
          </a:p>
          <a:p>
            <a:pPr marL="914400" indent="-914400">
              <a:lnSpc>
                <a:spcPct val="200000"/>
              </a:lnSpc>
              <a:buClrTx/>
              <a:buFontTx/>
              <a:buAutoNum type="arabicPeriod"/>
            </a:pPr>
            <a:r>
              <a:rPr lang="en-US" altLang="en-US" sz="4800" dirty="0">
                <a:highlight>
                  <a:srgbClr val="FFFF00"/>
                </a:highlight>
                <a:latin typeface="Adobe Caslon Pro Bold" panose="0205070206050A020403" pitchFamily="18" charset="0"/>
              </a:rPr>
              <a:t>Medium Range - Isaiah 44:28 </a:t>
            </a:r>
          </a:p>
          <a:p>
            <a:pPr marL="914400" indent="-914400">
              <a:lnSpc>
                <a:spcPct val="200000"/>
              </a:lnSpc>
              <a:buClrTx/>
              <a:buFontTx/>
              <a:buAutoNum type="arabicPeriod"/>
            </a:pPr>
            <a:r>
              <a:rPr lang="en-US" altLang="en-US" sz="4800" dirty="0">
                <a:latin typeface="Adobe Caslon Pro Bold" panose="0205070206050A020403" pitchFamily="18" charset="0"/>
              </a:rPr>
              <a:t>Long Range – Isaiah 53</a:t>
            </a:r>
          </a:p>
        </p:txBody>
      </p:sp>
      <p:sp>
        <p:nvSpPr>
          <p:cNvPr id="2" name="Slide Number Placeholder 1">
            <a:extLst>
              <a:ext uri="{FF2B5EF4-FFF2-40B4-BE49-F238E27FC236}">
                <a16:creationId xmlns:a16="http://schemas.microsoft.com/office/drawing/2014/main" id="{069552D2-781D-471E-B454-4D2B25937B34}"/>
              </a:ext>
            </a:extLst>
          </p:cNvPr>
          <p:cNvSpPr>
            <a:spLocks noGrp="1"/>
          </p:cNvSpPr>
          <p:nvPr>
            <p:ph type="sldNum" sz="quarter" idx="12"/>
          </p:nvPr>
        </p:nvSpPr>
        <p:spPr/>
        <p:txBody>
          <a:bodyPr/>
          <a:lstStyle/>
          <a:p>
            <a:fld id="{E113F77F-DE8D-4BF1-B5B6-797A90066CD8}" type="slidenum">
              <a:rPr lang="en-US" smtClean="0"/>
              <a:t>35</a:t>
            </a:fld>
            <a:endParaRPr lang="en-US"/>
          </a:p>
        </p:txBody>
      </p:sp>
    </p:spTree>
    <p:extLst>
      <p:ext uri="{BB962C8B-B14F-4D97-AF65-F5344CB8AC3E}">
        <p14:creationId xmlns:p14="http://schemas.microsoft.com/office/powerpoint/2010/main" val="259461611"/>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3">
            <a:extLst>
              <a:ext uri="{FF2B5EF4-FFF2-40B4-BE49-F238E27FC236}">
                <a16:creationId xmlns:a16="http://schemas.microsoft.com/office/drawing/2014/main" id="{E385C9DF-35CA-421E-AB18-09E1BFD0FCBC}"/>
              </a:ext>
            </a:extLst>
          </p:cNvPr>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sp>
        <p:nvSpPr>
          <p:cNvPr id="2" name="TextBox 1">
            <a:extLst>
              <a:ext uri="{FF2B5EF4-FFF2-40B4-BE49-F238E27FC236}">
                <a16:creationId xmlns:a16="http://schemas.microsoft.com/office/drawing/2014/main" id="{5E5E9E21-8DE3-459E-BF35-4E7C06A5D1D5}"/>
              </a:ext>
            </a:extLst>
          </p:cNvPr>
          <p:cNvSpPr txBox="1"/>
          <p:nvPr/>
        </p:nvSpPr>
        <p:spPr>
          <a:xfrm>
            <a:off x="360219" y="330832"/>
            <a:ext cx="11499272" cy="5755422"/>
          </a:xfrm>
          <a:prstGeom prst="rect">
            <a:avLst/>
          </a:prstGeom>
          <a:noFill/>
        </p:spPr>
        <p:txBody>
          <a:bodyPr wrap="square" rtlCol="0">
            <a:spAutoFit/>
          </a:bodyPr>
          <a:lstStyle/>
          <a:p>
            <a:r>
              <a:rPr lang="en-US" sz="4000" dirty="0">
                <a:latin typeface="Adobe Caslon Pro Bold" panose="0205070206050A020403"/>
              </a:rPr>
              <a:t>Medium Range – Isaiah 44:28</a:t>
            </a:r>
          </a:p>
          <a:p>
            <a:endParaRPr lang="en-US" sz="2000" dirty="0">
              <a:latin typeface="Adobe Caslon Pro Bold" panose="0205070206050A020403"/>
            </a:endParaRPr>
          </a:p>
          <a:p>
            <a:r>
              <a:rPr lang="en-US" sz="3200" dirty="0">
                <a:latin typeface="Adobe Caslon Pro Bold" panose="0205070206050A020403"/>
              </a:rPr>
              <a:t>Context:	</a:t>
            </a:r>
          </a:p>
          <a:p>
            <a:pPr marL="742950" lvl="1" indent="-285750">
              <a:buFont typeface="Arial" panose="020B0604020202020204" pitchFamily="34" charset="0"/>
              <a:buChar char="•"/>
            </a:pPr>
            <a:r>
              <a:rPr lang="en-US" sz="3200" dirty="0">
                <a:latin typeface="Adobe Caslon Pro Bold" panose="0205070206050A020403"/>
              </a:rPr>
              <a:t>ca 700B.C.</a:t>
            </a:r>
          </a:p>
          <a:p>
            <a:pPr marL="742950" lvl="1" indent="-285750">
              <a:buFont typeface="Arial" panose="020B0604020202020204" pitchFamily="34" charset="0"/>
              <a:buChar char="•"/>
            </a:pPr>
            <a:r>
              <a:rPr lang="en-US" sz="3200" dirty="0">
                <a:latin typeface="Adobe Caslon Pro Bold" panose="0205070206050A020403"/>
              </a:rPr>
              <a:t>God v. idols </a:t>
            </a:r>
          </a:p>
          <a:p>
            <a:pPr marL="742950" lvl="1" indent="-285750">
              <a:buFont typeface="Arial" panose="020B0604020202020204" pitchFamily="34" charset="0"/>
              <a:buChar char="•"/>
            </a:pPr>
            <a:r>
              <a:rPr lang="en-US" sz="3200" dirty="0">
                <a:latin typeface="Adobe Caslon Pro Bold" panose="0205070206050A020403"/>
              </a:rPr>
              <a:t>The Test – Predictive prophecy (Isaiah 40-48)</a:t>
            </a:r>
          </a:p>
          <a:p>
            <a:pPr marL="1200150" lvl="2" indent="-285750">
              <a:buFont typeface="Courier New" panose="02070309020205020404" pitchFamily="49" charset="0"/>
              <a:buChar char="o"/>
            </a:pPr>
            <a:r>
              <a:rPr lang="en-US" sz="3200" dirty="0">
                <a:latin typeface="Adobe Caslon Pro Bold" panose="0205070206050A020403"/>
              </a:rPr>
              <a:t>God’s prediction – Babylon to exile Judah; and then…</a:t>
            </a:r>
          </a:p>
          <a:p>
            <a:pPr lvl="2"/>
            <a:endParaRPr lang="en-US" sz="2000" dirty="0">
              <a:latin typeface="Adobe Caslon Pro Bold" panose="0205070206050A020403"/>
            </a:endParaRPr>
          </a:p>
          <a:p>
            <a:r>
              <a:rPr lang="en-US" sz="3200" dirty="0">
                <a:latin typeface="Adobe Caslon Pro Bold" panose="0205070206050A020403"/>
              </a:rPr>
              <a:t>44:28  It is I [God] who says of Cyrus, “He is my shepherd: And he will perform all My desire.” And he declares of Jerusalem, “She will be built,” and of the temple, “Your foundation will be laid.”</a:t>
            </a:r>
          </a:p>
        </p:txBody>
      </p:sp>
      <p:sp>
        <p:nvSpPr>
          <p:cNvPr id="3" name="Slide Number Placeholder 2">
            <a:extLst>
              <a:ext uri="{FF2B5EF4-FFF2-40B4-BE49-F238E27FC236}">
                <a16:creationId xmlns:a16="http://schemas.microsoft.com/office/drawing/2014/main" id="{E5E09E89-4845-4FAD-99E6-5899C47A93F4}"/>
              </a:ext>
            </a:extLst>
          </p:cNvPr>
          <p:cNvSpPr>
            <a:spLocks noGrp="1"/>
          </p:cNvSpPr>
          <p:nvPr>
            <p:ph type="sldNum" sz="quarter" idx="12"/>
          </p:nvPr>
        </p:nvSpPr>
        <p:spPr/>
        <p:txBody>
          <a:bodyPr/>
          <a:lstStyle/>
          <a:p>
            <a:fld id="{E113F77F-DE8D-4BF1-B5B6-797A90066CD8}" type="slidenum">
              <a:rPr lang="en-US" smtClean="0"/>
              <a:t>36</a:t>
            </a:fld>
            <a:endParaRPr lang="en-US"/>
          </a:p>
        </p:txBody>
      </p:sp>
    </p:spTree>
    <p:extLst>
      <p:ext uri="{BB962C8B-B14F-4D97-AF65-F5344CB8AC3E}">
        <p14:creationId xmlns:p14="http://schemas.microsoft.com/office/powerpoint/2010/main" val="1418722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3">
            <a:extLst>
              <a:ext uri="{FF2B5EF4-FFF2-40B4-BE49-F238E27FC236}">
                <a16:creationId xmlns:a16="http://schemas.microsoft.com/office/drawing/2014/main" id="{E385C9DF-35CA-421E-AB18-09E1BFD0FCBC}"/>
              </a:ext>
            </a:extLst>
          </p:cNvPr>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pic>
        <p:nvPicPr>
          <p:cNvPr id="5" name="Picture 4">
            <a:extLst>
              <a:ext uri="{FF2B5EF4-FFF2-40B4-BE49-F238E27FC236}">
                <a16:creationId xmlns:a16="http://schemas.microsoft.com/office/drawing/2014/main" id="{B2C3D967-14AB-49A4-9075-47B57C91820A}"/>
              </a:ext>
            </a:extLst>
          </p:cNvPr>
          <p:cNvPicPr>
            <a:picLocks noChangeAspect="1"/>
          </p:cNvPicPr>
          <p:nvPr/>
        </p:nvPicPr>
        <p:blipFill rotWithShape="1">
          <a:blip r:embed="rId4">
            <a:extLst>
              <a:ext uri="{28A0092B-C50C-407E-A947-70E740481C1C}">
                <a14:useLocalDpi xmlns:a14="http://schemas.microsoft.com/office/drawing/2010/main" val="0"/>
              </a:ext>
            </a:extLst>
          </a:blip>
          <a:srcRect t="8889"/>
          <a:stretch/>
        </p:blipFill>
        <p:spPr>
          <a:xfrm>
            <a:off x="1837824" y="253320"/>
            <a:ext cx="8400694" cy="5413196"/>
          </a:xfrm>
          <a:prstGeom prst="rect">
            <a:avLst/>
          </a:prstGeom>
        </p:spPr>
      </p:pic>
      <p:grpSp>
        <p:nvGrpSpPr>
          <p:cNvPr id="10" name="Group 9">
            <a:extLst>
              <a:ext uri="{FF2B5EF4-FFF2-40B4-BE49-F238E27FC236}">
                <a16:creationId xmlns:a16="http://schemas.microsoft.com/office/drawing/2014/main" id="{F8C2162E-08EC-4CD2-BE8F-F197E0430B5C}"/>
              </a:ext>
            </a:extLst>
          </p:cNvPr>
          <p:cNvGrpSpPr/>
          <p:nvPr/>
        </p:nvGrpSpPr>
        <p:grpSpPr>
          <a:xfrm>
            <a:off x="1357739" y="5713638"/>
            <a:ext cx="3164840" cy="1097240"/>
            <a:chOff x="3946282" y="266986"/>
            <a:chExt cx="1461532" cy="584612"/>
          </a:xfrm>
        </p:grpSpPr>
        <p:sp>
          <p:nvSpPr>
            <p:cNvPr id="11" name="Arrow: Chevron 10">
              <a:extLst>
                <a:ext uri="{FF2B5EF4-FFF2-40B4-BE49-F238E27FC236}">
                  <a16:creationId xmlns:a16="http://schemas.microsoft.com/office/drawing/2014/main" id="{8AE6B74B-BFFC-4AE5-B361-BF7E0E439A79}"/>
                </a:ext>
              </a:extLst>
            </p:cNvPr>
            <p:cNvSpPr/>
            <p:nvPr/>
          </p:nvSpPr>
          <p:spPr>
            <a:xfrm>
              <a:off x="3946282" y="266986"/>
              <a:ext cx="1461532" cy="5846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Arrow: Chevron 4">
              <a:extLst>
                <a:ext uri="{FF2B5EF4-FFF2-40B4-BE49-F238E27FC236}">
                  <a16:creationId xmlns:a16="http://schemas.microsoft.com/office/drawing/2014/main" id="{200B3BFE-0C61-4E5C-A68A-4FEA34E0A7DD}"/>
                </a:ext>
              </a:extLst>
            </p:cNvPr>
            <p:cNvSpPr txBox="1"/>
            <p:nvPr/>
          </p:nvSpPr>
          <p:spPr>
            <a:xfrm>
              <a:off x="4238588" y="266986"/>
              <a:ext cx="876920" cy="5846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2400" kern="1200" dirty="0"/>
                <a:t>Assyrian Invasion</a:t>
              </a:r>
            </a:p>
            <a:p>
              <a:pPr marL="0" lvl="0" indent="0" algn="ctr" defTabSz="622300">
                <a:lnSpc>
                  <a:spcPct val="90000"/>
                </a:lnSpc>
                <a:spcBef>
                  <a:spcPct val="0"/>
                </a:spcBef>
                <a:spcAft>
                  <a:spcPct val="35000"/>
                </a:spcAft>
                <a:buNone/>
              </a:pPr>
              <a:r>
                <a:rPr lang="en-US" sz="2400" kern="1200" dirty="0"/>
                <a:t>722 B.C.	</a:t>
              </a:r>
            </a:p>
          </p:txBody>
        </p:sp>
      </p:grpSp>
      <p:sp>
        <p:nvSpPr>
          <p:cNvPr id="2" name="Slide Number Placeholder 1">
            <a:extLst>
              <a:ext uri="{FF2B5EF4-FFF2-40B4-BE49-F238E27FC236}">
                <a16:creationId xmlns:a16="http://schemas.microsoft.com/office/drawing/2014/main" id="{B7A11C37-68B5-4FEA-939F-E183FCA81962}"/>
              </a:ext>
            </a:extLst>
          </p:cNvPr>
          <p:cNvSpPr>
            <a:spLocks noGrp="1"/>
          </p:cNvSpPr>
          <p:nvPr>
            <p:ph type="sldNum" sz="quarter" idx="12"/>
          </p:nvPr>
        </p:nvSpPr>
        <p:spPr/>
        <p:txBody>
          <a:bodyPr/>
          <a:lstStyle/>
          <a:p>
            <a:fld id="{E113F77F-DE8D-4BF1-B5B6-797A90066CD8}" type="slidenum">
              <a:rPr lang="en-US" smtClean="0"/>
              <a:t>37</a:t>
            </a:fld>
            <a:endParaRPr lang="en-US"/>
          </a:p>
        </p:txBody>
      </p:sp>
    </p:spTree>
    <p:extLst>
      <p:ext uri="{BB962C8B-B14F-4D97-AF65-F5344CB8AC3E}">
        <p14:creationId xmlns:p14="http://schemas.microsoft.com/office/powerpoint/2010/main" val="3939953788"/>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3">
            <a:extLst>
              <a:ext uri="{FF2B5EF4-FFF2-40B4-BE49-F238E27FC236}">
                <a16:creationId xmlns:a16="http://schemas.microsoft.com/office/drawing/2014/main" id="{E385C9DF-35CA-421E-AB18-09E1BFD0FCBC}"/>
              </a:ext>
            </a:extLst>
          </p:cNvPr>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pic>
        <p:nvPicPr>
          <p:cNvPr id="10" name="Picture 9">
            <a:extLst>
              <a:ext uri="{FF2B5EF4-FFF2-40B4-BE49-F238E27FC236}">
                <a16:creationId xmlns:a16="http://schemas.microsoft.com/office/drawing/2014/main" id="{ECD13094-ED61-4536-9DE6-1D01957F6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616" y="62377"/>
            <a:ext cx="8229173" cy="5590282"/>
          </a:xfrm>
          <a:prstGeom prst="rect">
            <a:avLst/>
          </a:prstGeom>
        </p:spPr>
      </p:pic>
      <p:grpSp>
        <p:nvGrpSpPr>
          <p:cNvPr id="13" name="Group 12">
            <a:extLst>
              <a:ext uri="{FF2B5EF4-FFF2-40B4-BE49-F238E27FC236}">
                <a16:creationId xmlns:a16="http://schemas.microsoft.com/office/drawing/2014/main" id="{713E954F-9DA5-46D6-A23D-E24FC168ECAA}"/>
              </a:ext>
            </a:extLst>
          </p:cNvPr>
          <p:cNvGrpSpPr/>
          <p:nvPr/>
        </p:nvGrpSpPr>
        <p:grpSpPr>
          <a:xfrm>
            <a:off x="1357739" y="5713638"/>
            <a:ext cx="3164840" cy="1097240"/>
            <a:chOff x="3946282" y="266986"/>
            <a:chExt cx="1461532" cy="584612"/>
          </a:xfrm>
        </p:grpSpPr>
        <p:sp>
          <p:nvSpPr>
            <p:cNvPr id="14" name="Arrow: Chevron 13">
              <a:extLst>
                <a:ext uri="{FF2B5EF4-FFF2-40B4-BE49-F238E27FC236}">
                  <a16:creationId xmlns:a16="http://schemas.microsoft.com/office/drawing/2014/main" id="{607D0546-DC16-4AB3-9B63-6E98DF5F9A91}"/>
                </a:ext>
              </a:extLst>
            </p:cNvPr>
            <p:cNvSpPr/>
            <p:nvPr/>
          </p:nvSpPr>
          <p:spPr>
            <a:xfrm>
              <a:off x="3946282" y="266986"/>
              <a:ext cx="1461532" cy="5846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Chevron 4">
              <a:extLst>
                <a:ext uri="{FF2B5EF4-FFF2-40B4-BE49-F238E27FC236}">
                  <a16:creationId xmlns:a16="http://schemas.microsoft.com/office/drawing/2014/main" id="{40513E08-55D7-4028-AB17-87AC4C57BCA8}"/>
                </a:ext>
              </a:extLst>
            </p:cNvPr>
            <p:cNvSpPr txBox="1"/>
            <p:nvPr/>
          </p:nvSpPr>
          <p:spPr>
            <a:xfrm>
              <a:off x="4238588" y="266986"/>
              <a:ext cx="876920" cy="5846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2400" kern="1200" dirty="0"/>
                <a:t>Assyrian Invasion</a:t>
              </a:r>
            </a:p>
            <a:p>
              <a:pPr marL="0" lvl="0" indent="0" algn="ctr" defTabSz="622300">
                <a:lnSpc>
                  <a:spcPct val="90000"/>
                </a:lnSpc>
                <a:spcBef>
                  <a:spcPct val="0"/>
                </a:spcBef>
                <a:spcAft>
                  <a:spcPct val="35000"/>
                </a:spcAft>
                <a:buNone/>
              </a:pPr>
              <a:r>
                <a:rPr lang="en-US" sz="2400" kern="1200" dirty="0"/>
                <a:t>722 B.C.	</a:t>
              </a:r>
            </a:p>
          </p:txBody>
        </p:sp>
      </p:grpSp>
      <p:grpSp>
        <p:nvGrpSpPr>
          <p:cNvPr id="16" name="Group 15">
            <a:extLst>
              <a:ext uri="{FF2B5EF4-FFF2-40B4-BE49-F238E27FC236}">
                <a16:creationId xmlns:a16="http://schemas.microsoft.com/office/drawing/2014/main" id="{5E466084-07B3-441D-92DB-3F5EF3EC3951}"/>
              </a:ext>
            </a:extLst>
          </p:cNvPr>
          <p:cNvGrpSpPr/>
          <p:nvPr/>
        </p:nvGrpSpPr>
        <p:grpSpPr>
          <a:xfrm>
            <a:off x="4652125" y="5624947"/>
            <a:ext cx="3164840" cy="1185935"/>
            <a:chOff x="5261661" y="238326"/>
            <a:chExt cx="1461532" cy="613272"/>
          </a:xfrm>
        </p:grpSpPr>
        <p:sp>
          <p:nvSpPr>
            <p:cNvPr id="17" name="Arrow: Chevron 16">
              <a:extLst>
                <a:ext uri="{FF2B5EF4-FFF2-40B4-BE49-F238E27FC236}">
                  <a16:creationId xmlns:a16="http://schemas.microsoft.com/office/drawing/2014/main" id="{BA45B038-158E-4160-A535-54B1F84D96C2}"/>
                </a:ext>
              </a:extLst>
            </p:cNvPr>
            <p:cNvSpPr/>
            <p:nvPr/>
          </p:nvSpPr>
          <p:spPr>
            <a:xfrm>
              <a:off x="5261661" y="266986"/>
              <a:ext cx="1461532" cy="5846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Arrow: Chevron 4">
              <a:extLst>
                <a:ext uri="{FF2B5EF4-FFF2-40B4-BE49-F238E27FC236}">
                  <a16:creationId xmlns:a16="http://schemas.microsoft.com/office/drawing/2014/main" id="{7A090DA7-37D1-4614-B537-512CACFDB978}"/>
                </a:ext>
              </a:extLst>
            </p:cNvPr>
            <p:cNvSpPr txBox="1"/>
            <p:nvPr/>
          </p:nvSpPr>
          <p:spPr>
            <a:xfrm>
              <a:off x="5553967" y="238326"/>
              <a:ext cx="876920" cy="5846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br>
                <a:rPr lang="en-US" sz="1400" kern="1200" dirty="0"/>
              </a:br>
              <a:r>
                <a:rPr lang="en-US" sz="2400" kern="1200" dirty="0"/>
                <a:t>Babylonian Invasion</a:t>
              </a:r>
            </a:p>
            <a:p>
              <a:pPr marL="0" lvl="0" indent="0" algn="ctr" defTabSz="622300">
                <a:lnSpc>
                  <a:spcPct val="90000"/>
                </a:lnSpc>
                <a:spcBef>
                  <a:spcPct val="0"/>
                </a:spcBef>
                <a:spcAft>
                  <a:spcPct val="35000"/>
                </a:spcAft>
                <a:buNone/>
              </a:pPr>
              <a:r>
                <a:rPr lang="en-US" sz="2400" kern="1200" dirty="0"/>
                <a:t>605-586 B.C.</a:t>
              </a:r>
            </a:p>
          </p:txBody>
        </p:sp>
      </p:grpSp>
      <p:sp>
        <p:nvSpPr>
          <p:cNvPr id="2" name="Slide Number Placeholder 1">
            <a:extLst>
              <a:ext uri="{FF2B5EF4-FFF2-40B4-BE49-F238E27FC236}">
                <a16:creationId xmlns:a16="http://schemas.microsoft.com/office/drawing/2014/main" id="{4B8817ED-7A12-4CED-B40A-E61EB74CF557}"/>
              </a:ext>
            </a:extLst>
          </p:cNvPr>
          <p:cNvSpPr>
            <a:spLocks noGrp="1"/>
          </p:cNvSpPr>
          <p:nvPr>
            <p:ph type="sldNum" sz="quarter" idx="12"/>
          </p:nvPr>
        </p:nvSpPr>
        <p:spPr/>
        <p:txBody>
          <a:bodyPr/>
          <a:lstStyle/>
          <a:p>
            <a:fld id="{E113F77F-DE8D-4BF1-B5B6-797A90066CD8}" type="slidenum">
              <a:rPr lang="en-US" smtClean="0"/>
              <a:t>38</a:t>
            </a:fld>
            <a:endParaRPr lang="en-US"/>
          </a:p>
        </p:txBody>
      </p:sp>
    </p:spTree>
    <p:extLst>
      <p:ext uri="{BB962C8B-B14F-4D97-AF65-F5344CB8AC3E}">
        <p14:creationId xmlns:p14="http://schemas.microsoft.com/office/powerpoint/2010/main" val="1492030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3">
            <a:extLst>
              <a:ext uri="{FF2B5EF4-FFF2-40B4-BE49-F238E27FC236}">
                <a16:creationId xmlns:a16="http://schemas.microsoft.com/office/drawing/2014/main" id="{E385C9DF-35CA-421E-AB18-09E1BFD0FCBC}"/>
              </a:ext>
            </a:extLst>
          </p:cNvPr>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grpSp>
        <p:nvGrpSpPr>
          <p:cNvPr id="6" name="Group 5">
            <a:extLst>
              <a:ext uri="{FF2B5EF4-FFF2-40B4-BE49-F238E27FC236}">
                <a16:creationId xmlns:a16="http://schemas.microsoft.com/office/drawing/2014/main" id="{090E4869-08E7-42B1-BF77-1F23478DA75E}"/>
              </a:ext>
            </a:extLst>
          </p:cNvPr>
          <p:cNvGrpSpPr/>
          <p:nvPr/>
        </p:nvGrpSpPr>
        <p:grpSpPr>
          <a:xfrm>
            <a:off x="1357739" y="5713638"/>
            <a:ext cx="3164840" cy="1097240"/>
            <a:chOff x="3946282" y="266986"/>
            <a:chExt cx="1461532" cy="584612"/>
          </a:xfrm>
        </p:grpSpPr>
        <p:sp>
          <p:nvSpPr>
            <p:cNvPr id="8" name="Arrow: Chevron 7">
              <a:extLst>
                <a:ext uri="{FF2B5EF4-FFF2-40B4-BE49-F238E27FC236}">
                  <a16:creationId xmlns:a16="http://schemas.microsoft.com/office/drawing/2014/main" id="{72C4157B-64CC-44C6-BDAF-CAD064C181B7}"/>
                </a:ext>
              </a:extLst>
            </p:cNvPr>
            <p:cNvSpPr/>
            <p:nvPr/>
          </p:nvSpPr>
          <p:spPr>
            <a:xfrm>
              <a:off x="3946282" y="266986"/>
              <a:ext cx="1461532" cy="5846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id="{88873CE8-5404-4647-A5C4-C03BDE1784FE}"/>
                </a:ext>
              </a:extLst>
            </p:cNvPr>
            <p:cNvSpPr txBox="1"/>
            <p:nvPr/>
          </p:nvSpPr>
          <p:spPr>
            <a:xfrm>
              <a:off x="4238588" y="266986"/>
              <a:ext cx="876920" cy="5846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2400" kern="1200" dirty="0"/>
                <a:t>Assyrian Invasion</a:t>
              </a:r>
            </a:p>
            <a:p>
              <a:pPr marL="0" lvl="0" indent="0" algn="ctr" defTabSz="622300">
                <a:lnSpc>
                  <a:spcPct val="90000"/>
                </a:lnSpc>
                <a:spcBef>
                  <a:spcPct val="0"/>
                </a:spcBef>
                <a:spcAft>
                  <a:spcPct val="35000"/>
                </a:spcAft>
                <a:buNone/>
              </a:pPr>
              <a:r>
                <a:rPr lang="en-US" sz="2400" kern="1200" dirty="0"/>
                <a:t>722 B.C.	</a:t>
              </a:r>
            </a:p>
          </p:txBody>
        </p:sp>
      </p:grpSp>
      <p:pic>
        <p:nvPicPr>
          <p:cNvPr id="11" name="Picture 10">
            <a:extLst>
              <a:ext uri="{FF2B5EF4-FFF2-40B4-BE49-F238E27FC236}">
                <a16:creationId xmlns:a16="http://schemas.microsoft.com/office/drawing/2014/main" id="{587EDB93-CCD4-48ED-A15B-49F1AB5E1A86}"/>
              </a:ext>
            </a:extLst>
          </p:cNvPr>
          <p:cNvPicPr>
            <a:picLocks noChangeAspect="1"/>
          </p:cNvPicPr>
          <p:nvPr/>
        </p:nvPicPr>
        <p:blipFill rotWithShape="1">
          <a:blip r:embed="rId4">
            <a:extLst>
              <a:ext uri="{28A0092B-C50C-407E-A947-70E740481C1C}">
                <a14:useLocalDpi xmlns:a14="http://schemas.microsoft.com/office/drawing/2010/main" val="0"/>
              </a:ext>
            </a:extLst>
          </a:blip>
          <a:srcRect b="28371"/>
          <a:stretch/>
        </p:blipFill>
        <p:spPr>
          <a:xfrm>
            <a:off x="1274615" y="200024"/>
            <a:ext cx="9701073" cy="5421189"/>
          </a:xfrm>
          <a:prstGeom prst="rect">
            <a:avLst/>
          </a:prstGeom>
        </p:spPr>
      </p:pic>
      <p:grpSp>
        <p:nvGrpSpPr>
          <p:cNvPr id="12" name="Group 11">
            <a:extLst>
              <a:ext uri="{FF2B5EF4-FFF2-40B4-BE49-F238E27FC236}">
                <a16:creationId xmlns:a16="http://schemas.microsoft.com/office/drawing/2014/main" id="{CFF1A1F5-DF22-4F4C-8396-614960CF5801}"/>
              </a:ext>
            </a:extLst>
          </p:cNvPr>
          <p:cNvGrpSpPr/>
          <p:nvPr/>
        </p:nvGrpSpPr>
        <p:grpSpPr>
          <a:xfrm>
            <a:off x="4652125" y="5624947"/>
            <a:ext cx="3164840" cy="1185935"/>
            <a:chOff x="5261661" y="238326"/>
            <a:chExt cx="1461532" cy="613272"/>
          </a:xfrm>
        </p:grpSpPr>
        <p:sp>
          <p:nvSpPr>
            <p:cNvPr id="16" name="Arrow: Chevron 15">
              <a:extLst>
                <a:ext uri="{FF2B5EF4-FFF2-40B4-BE49-F238E27FC236}">
                  <a16:creationId xmlns:a16="http://schemas.microsoft.com/office/drawing/2014/main" id="{52E3D82A-7838-4F7A-8ABC-42A5D6B55242}"/>
                </a:ext>
              </a:extLst>
            </p:cNvPr>
            <p:cNvSpPr/>
            <p:nvPr/>
          </p:nvSpPr>
          <p:spPr>
            <a:xfrm>
              <a:off x="5261661" y="266986"/>
              <a:ext cx="1461532" cy="5846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FA09D02C-B721-4911-BD76-2C411C57A207}"/>
                </a:ext>
              </a:extLst>
            </p:cNvPr>
            <p:cNvSpPr txBox="1"/>
            <p:nvPr/>
          </p:nvSpPr>
          <p:spPr>
            <a:xfrm>
              <a:off x="5553967" y="238326"/>
              <a:ext cx="876920" cy="5846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br>
                <a:rPr lang="en-US" sz="1400" kern="1200" dirty="0"/>
              </a:br>
              <a:r>
                <a:rPr lang="en-US" sz="2400" kern="1200" dirty="0"/>
                <a:t>Babylonian Invasion</a:t>
              </a:r>
            </a:p>
            <a:p>
              <a:pPr marL="0" lvl="0" indent="0" algn="ctr" defTabSz="622300">
                <a:lnSpc>
                  <a:spcPct val="90000"/>
                </a:lnSpc>
                <a:spcBef>
                  <a:spcPct val="0"/>
                </a:spcBef>
                <a:spcAft>
                  <a:spcPct val="35000"/>
                </a:spcAft>
                <a:buNone/>
              </a:pPr>
              <a:r>
                <a:rPr lang="en-US" sz="2400" kern="1200" dirty="0"/>
                <a:t>605-586 B.C.</a:t>
              </a:r>
            </a:p>
          </p:txBody>
        </p:sp>
      </p:grpSp>
      <p:grpSp>
        <p:nvGrpSpPr>
          <p:cNvPr id="13" name="Group 12">
            <a:extLst>
              <a:ext uri="{FF2B5EF4-FFF2-40B4-BE49-F238E27FC236}">
                <a16:creationId xmlns:a16="http://schemas.microsoft.com/office/drawing/2014/main" id="{6216E7C5-C666-4B77-9865-255A91574C38}"/>
              </a:ext>
            </a:extLst>
          </p:cNvPr>
          <p:cNvGrpSpPr/>
          <p:nvPr/>
        </p:nvGrpSpPr>
        <p:grpSpPr>
          <a:xfrm>
            <a:off x="7879438" y="5680367"/>
            <a:ext cx="3096249" cy="1130511"/>
            <a:chOff x="6577040" y="266986"/>
            <a:chExt cx="1461532" cy="584612"/>
          </a:xfrm>
        </p:grpSpPr>
        <p:sp>
          <p:nvSpPr>
            <p:cNvPr id="14" name="Arrow: Chevron 13">
              <a:extLst>
                <a:ext uri="{FF2B5EF4-FFF2-40B4-BE49-F238E27FC236}">
                  <a16:creationId xmlns:a16="http://schemas.microsoft.com/office/drawing/2014/main" id="{D5F66D7A-B0F2-452B-994D-0D9C87FCE33B}"/>
                </a:ext>
              </a:extLst>
            </p:cNvPr>
            <p:cNvSpPr/>
            <p:nvPr/>
          </p:nvSpPr>
          <p:spPr>
            <a:xfrm>
              <a:off x="6577040" y="266986"/>
              <a:ext cx="1461532" cy="58461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Chevron 6">
              <a:extLst>
                <a:ext uri="{FF2B5EF4-FFF2-40B4-BE49-F238E27FC236}">
                  <a16:creationId xmlns:a16="http://schemas.microsoft.com/office/drawing/2014/main" id="{8162CFAA-D8AD-495F-980F-53A4E8EBE31A}"/>
                </a:ext>
              </a:extLst>
            </p:cNvPr>
            <p:cNvSpPr txBox="1"/>
            <p:nvPr/>
          </p:nvSpPr>
          <p:spPr>
            <a:xfrm>
              <a:off x="6869346" y="266986"/>
              <a:ext cx="958590" cy="5846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2400" kern="1200" dirty="0"/>
                <a:t>Persian Empire  539 B.C.</a:t>
              </a:r>
            </a:p>
          </p:txBody>
        </p:sp>
      </p:grpSp>
      <p:sp>
        <p:nvSpPr>
          <p:cNvPr id="18" name="Arrow: Curved Up 17">
            <a:extLst>
              <a:ext uri="{FF2B5EF4-FFF2-40B4-BE49-F238E27FC236}">
                <a16:creationId xmlns:a16="http://schemas.microsoft.com/office/drawing/2014/main" id="{A7CE692F-BF22-4F91-A476-1ABF867D4E14}"/>
              </a:ext>
            </a:extLst>
          </p:cNvPr>
          <p:cNvSpPr/>
          <p:nvPr/>
        </p:nvSpPr>
        <p:spPr>
          <a:xfrm rot="10800000">
            <a:off x="4071172" y="2183905"/>
            <a:ext cx="2203411" cy="648072"/>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F48B5F73-1453-47BE-A99C-B19D10E3D80D}"/>
              </a:ext>
            </a:extLst>
          </p:cNvPr>
          <p:cNvSpPr>
            <a:spLocks noGrp="1"/>
          </p:cNvSpPr>
          <p:nvPr>
            <p:ph type="sldNum" sz="quarter" idx="12"/>
          </p:nvPr>
        </p:nvSpPr>
        <p:spPr/>
        <p:txBody>
          <a:bodyPr/>
          <a:lstStyle/>
          <a:p>
            <a:fld id="{E113F77F-DE8D-4BF1-B5B6-797A90066CD8}" type="slidenum">
              <a:rPr lang="en-US" smtClean="0"/>
              <a:t>39</a:t>
            </a:fld>
            <a:endParaRPr lang="en-US"/>
          </a:p>
        </p:txBody>
      </p:sp>
    </p:spTree>
    <p:extLst>
      <p:ext uri="{BB962C8B-B14F-4D97-AF65-F5344CB8AC3E}">
        <p14:creationId xmlns:p14="http://schemas.microsoft.com/office/powerpoint/2010/main" val="17153746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33DFD9-E5A2-4427-BAFF-3D294AB1F6C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7" name="TextBox 6">
            <a:extLst>
              <a:ext uri="{FF2B5EF4-FFF2-40B4-BE49-F238E27FC236}">
                <a16:creationId xmlns:a16="http://schemas.microsoft.com/office/drawing/2014/main" id="{8135B27B-51D8-463A-BA8E-620AE0598C79}"/>
              </a:ext>
            </a:extLst>
          </p:cNvPr>
          <p:cNvSpPr txBox="1"/>
          <p:nvPr/>
        </p:nvSpPr>
        <p:spPr>
          <a:xfrm>
            <a:off x="335280" y="335280"/>
            <a:ext cx="11460480" cy="1384995"/>
          </a:xfrm>
          <a:prstGeom prst="rect">
            <a:avLst/>
          </a:prstGeom>
          <a:noFill/>
        </p:spPr>
        <p:txBody>
          <a:bodyPr wrap="square" rtlCol="0">
            <a:spAutoFit/>
          </a:bodyPr>
          <a:lstStyle/>
          <a:p>
            <a:r>
              <a:rPr lang="en-US" sz="2800" dirty="0"/>
              <a:t>1 Peter 3:15 “Sanctify Christ as Lord in your hearts. Always be ready to give a defense [</a:t>
            </a:r>
            <a:r>
              <a:rPr lang="en-US" sz="2800" i="1" dirty="0"/>
              <a:t>apologia</a:t>
            </a:r>
            <a:r>
              <a:rPr lang="en-US" sz="2800" dirty="0"/>
              <a:t>] to everyone who asks you to give an account for the hope that you have, yet with gentleness and respect.”</a:t>
            </a:r>
          </a:p>
        </p:txBody>
      </p:sp>
      <p:graphicFrame>
        <p:nvGraphicFramePr>
          <p:cNvPr id="10" name="Table 10">
            <a:extLst>
              <a:ext uri="{FF2B5EF4-FFF2-40B4-BE49-F238E27FC236}">
                <a16:creationId xmlns:a16="http://schemas.microsoft.com/office/drawing/2014/main" id="{79BB4EE1-A43A-48E4-B7D2-3BD6C69D999D}"/>
              </a:ext>
            </a:extLst>
          </p:cNvPr>
          <p:cNvGraphicFramePr>
            <a:graphicFrameLocks noGrp="1"/>
          </p:cNvGraphicFramePr>
          <p:nvPr>
            <p:extLst>
              <p:ext uri="{D42A27DB-BD31-4B8C-83A1-F6EECF244321}">
                <p14:modId xmlns:p14="http://schemas.microsoft.com/office/powerpoint/2010/main" val="3172021849"/>
              </p:ext>
            </p:extLst>
          </p:nvPr>
        </p:nvGraphicFramePr>
        <p:xfrm>
          <a:off x="335280" y="2020146"/>
          <a:ext cx="11460480" cy="4907280"/>
        </p:xfrm>
        <a:graphic>
          <a:graphicData uri="http://schemas.openxmlformats.org/drawingml/2006/table">
            <a:tbl>
              <a:tblPr firstRow="1" bandRow="1">
                <a:tableStyleId>{5C22544A-7EE6-4342-B048-85BDC9FD1C3A}</a:tableStyleId>
              </a:tblPr>
              <a:tblGrid>
                <a:gridCol w="5730240">
                  <a:extLst>
                    <a:ext uri="{9D8B030D-6E8A-4147-A177-3AD203B41FA5}">
                      <a16:colId xmlns:a16="http://schemas.microsoft.com/office/drawing/2014/main" val="1589600992"/>
                    </a:ext>
                  </a:extLst>
                </a:gridCol>
                <a:gridCol w="5730240">
                  <a:extLst>
                    <a:ext uri="{9D8B030D-6E8A-4147-A177-3AD203B41FA5}">
                      <a16:colId xmlns:a16="http://schemas.microsoft.com/office/drawing/2014/main" val="2889940165"/>
                    </a:ext>
                  </a:extLst>
                </a:gridCol>
              </a:tblGrid>
              <a:tr h="370840">
                <a:tc gridSpan="2">
                  <a:txBody>
                    <a:bodyPr/>
                    <a:lstStyle/>
                    <a:p>
                      <a:pPr algn="ctr"/>
                      <a:r>
                        <a:rPr lang="en-US" sz="2800" i="1" dirty="0">
                          <a:latin typeface="Aharoni" panose="02010803020104030203" pitchFamily="2" charset="-79"/>
                          <a:cs typeface="Aharoni" panose="02010803020104030203" pitchFamily="2" charset="-79"/>
                        </a:rPr>
                        <a:t>APOLOGETICS</a:t>
                      </a:r>
                      <a:r>
                        <a:rPr lang="en-US" sz="2800" dirty="0">
                          <a:latin typeface="Aharoni" panose="02010803020104030203" pitchFamily="2" charset="-79"/>
                          <a:cs typeface="Aharoni" panose="02010803020104030203" pitchFamily="2" charset="-79"/>
                        </a:rPr>
                        <a:t> </a:t>
                      </a:r>
                      <a:r>
                        <a:rPr lang="en-US" sz="2800" dirty="0">
                          <a:latin typeface="+mn-lt"/>
                          <a:cs typeface="Aharoni" panose="02010803020104030203" pitchFamily="2" charset="-79"/>
                        </a:rPr>
                        <a:t>– REASONED DEFENSE</a:t>
                      </a:r>
                    </a:p>
                  </a:txBody>
                  <a:tcPr/>
                </a:tc>
                <a:tc hMerge="1">
                  <a:txBody>
                    <a:bodyPr/>
                    <a:lstStyle/>
                    <a:p>
                      <a:endParaRPr lang="en-US" dirty="0"/>
                    </a:p>
                  </a:txBody>
                  <a:tcPr/>
                </a:tc>
                <a:extLst>
                  <a:ext uri="{0D108BD9-81ED-4DB2-BD59-A6C34878D82A}">
                    <a16:rowId xmlns:a16="http://schemas.microsoft.com/office/drawing/2014/main" val="92182795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haroni" panose="02010803020104030203" pitchFamily="2" charset="-79"/>
                          <a:cs typeface="Aharoni" panose="02010803020104030203" pitchFamily="2" charset="-79"/>
                        </a:rPr>
                        <a:t>Defensive Arguments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haroni" panose="02010803020104030203" pitchFamily="2" charset="-79"/>
                          <a:cs typeface="Aharoni" panose="02010803020104030203" pitchFamily="2" charset="-79"/>
                        </a:rPr>
                        <a:t>(Answer Objections)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haroni" panose="02010803020104030203" pitchFamily="2" charset="-79"/>
                          <a:cs typeface="Aharoni" panose="02010803020104030203" pitchFamily="2" charset="-79"/>
                        </a:rPr>
                        <a:t>Offensive Arguments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latin typeface="Aharoni" panose="02010803020104030203" pitchFamily="2" charset="-79"/>
                          <a:cs typeface="Aharoni" panose="02010803020104030203" pitchFamily="2" charset="-79"/>
                        </a:rPr>
                        <a:t>(Provide Evidence)</a:t>
                      </a:r>
                    </a:p>
                  </a:txBody>
                  <a:tcPr/>
                </a:tc>
                <a:extLst>
                  <a:ext uri="{0D108BD9-81ED-4DB2-BD59-A6C34878D82A}">
                    <a16:rowId xmlns:a16="http://schemas.microsoft.com/office/drawing/2014/main" val="2418257256"/>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mn-lt"/>
                          <a:cs typeface="Aharoni" panose="02010803020104030203" pitchFamily="2" charset="-79"/>
                        </a:rPr>
                        <a:t>Moral Objections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mn-lt"/>
                          <a:cs typeface="Aharoni" panose="02010803020104030203" pitchFamily="2" charset="-79"/>
                        </a:rPr>
                        <a:t>Scientific Objections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mn-lt"/>
                          <a:cs typeface="Aharoni" panose="02010803020104030203" pitchFamily="2" charset="-79"/>
                        </a:rPr>
                        <a:t>Historical Objections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mn-lt"/>
                          <a:cs typeface="Aharoni" panose="02010803020104030203" pitchFamily="2" charset="-79"/>
                        </a:rPr>
                        <a:t>Attacks on the Bible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mn-lt"/>
                          <a:cs typeface="Aharoni" panose="02010803020104030203" pitchFamily="2" charset="-79"/>
                        </a:rPr>
                        <a:t>Cultural Objections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mn-lt"/>
                          <a:cs typeface="Aharoni" panose="02010803020104030203" pitchFamily="2" charset="-79"/>
                        </a:rPr>
                        <a:t>Theological Objections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mn-lt"/>
                        <a:cs typeface="Aharoni" panose="02010803020104030203" pitchFamily="2" charset="-79"/>
                      </a:endParaRPr>
                    </a:p>
                  </a:txBody>
                  <a:tcPr/>
                </a:tc>
                <a:tc>
                  <a:txBody>
                    <a:bodyPr/>
                    <a:lstStyle/>
                    <a:p>
                      <a:endParaRPr lang="en-US" sz="2800" dirty="0"/>
                    </a:p>
                  </a:txBody>
                  <a:tcPr/>
                </a:tc>
                <a:extLst>
                  <a:ext uri="{0D108BD9-81ED-4DB2-BD59-A6C34878D82A}">
                    <a16:rowId xmlns:a16="http://schemas.microsoft.com/office/drawing/2014/main" val="380546823"/>
                  </a:ext>
                </a:extLst>
              </a:tr>
            </a:tbl>
          </a:graphicData>
        </a:graphic>
      </p:graphicFrame>
      <p:cxnSp>
        <p:nvCxnSpPr>
          <p:cNvPr id="4" name="Straight Connector 3">
            <a:extLst>
              <a:ext uri="{FF2B5EF4-FFF2-40B4-BE49-F238E27FC236}">
                <a16:creationId xmlns:a16="http://schemas.microsoft.com/office/drawing/2014/main" id="{5CFBF1BC-C708-424A-A34E-E1F7680A1BBA}"/>
              </a:ext>
            </a:extLst>
          </p:cNvPr>
          <p:cNvCxnSpPr>
            <a:cxnSpLocks/>
          </p:cNvCxnSpPr>
          <p:nvPr/>
        </p:nvCxnSpPr>
        <p:spPr>
          <a:xfrm>
            <a:off x="7498080" y="4686899"/>
            <a:ext cx="3035808" cy="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DE9BCDB-FB34-4A15-B3B9-A6DA6AE6AA6C}"/>
              </a:ext>
            </a:extLst>
          </p:cNvPr>
          <p:cNvCxnSpPr>
            <a:cxnSpLocks/>
          </p:cNvCxnSpPr>
          <p:nvPr/>
        </p:nvCxnSpPr>
        <p:spPr>
          <a:xfrm>
            <a:off x="9003792" y="3560064"/>
            <a:ext cx="0" cy="3145536"/>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E9BA509-5D41-4F16-A6AA-9B34BE2452C1}"/>
              </a:ext>
            </a:extLst>
          </p:cNvPr>
          <p:cNvSpPr>
            <a:spLocks noGrp="1"/>
          </p:cNvSpPr>
          <p:nvPr>
            <p:ph type="sldNum" sz="quarter" idx="12"/>
          </p:nvPr>
        </p:nvSpPr>
        <p:spPr/>
        <p:txBody>
          <a:bodyPr/>
          <a:lstStyle/>
          <a:p>
            <a:fld id="{E113F77F-DE8D-4BF1-B5B6-797A90066CD8}" type="slidenum">
              <a:rPr lang="en-US" smtClean="0"/>
              <a:t>4</a:t>
            </a:fld>
            <a:endParaRPr lang="en-US"/>
          </a:p>
        </p:txBody>
      </p:sp>
    </p:spTree>
    <p:extLst>
      <p:ext uri="{BB962C8B-B14F-4D97-AF65-F5344CB8AC3E}">
        <p14:creationId xmlns:p14="http://schemas.microsoft.com/office/powerpoint/2010/main" val="18468886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3">
            <a:extLst>
              <a:ext uri="{FF2B5EF4-FFF2-40B4-BE49-F238E27FC236}">
                <a16:creationId xmlns:a16="http://schemas.microsoft.com/office/drawing/2014/main" id="{E385C9DF-35CA-421E-AB18-09E1BFD0FCBC}"/>
              </a:ext>
            </a:extLst>
          </p:cNvPr>
          <p:cNvSpPr>
            <a:spLocks noChangeArrowheads="1"/>
          </p:cNvSpPr>
          <p:nvPr/>
        </p:nvSpPr>
        <p:spPr bwMode="auto">
          <a:xfrm>
            <a:off x="304800" y="0"/>
            <a:ext cx="11526982" cy="6858000"/>
          </a:xfrm>
          <a:prstGeom prst="roundRect">
            <a:avLst>
              <a:gd name="adj" fmla="val 23"/>
            </a:avLst>
          </a:prstGeom>
          <a:solidFill>
            <a:srgbClr val="FFFFFF">
              <a:alpha val="74902"/>
            </a:srgbClr>
          </a:solidFill>
          <a:ln w="9360" cap="flat">
            <a:solidFill>
              <a:srgbClr val="FFFFFF"/>
            </a:solidFill>
            <a:round/>
            <a:headEnd/>
            <a:tailEnd/>
          </a:ln>
          <a:effectLst/>
        </p:spPr>
        <p:txBody>
          <a:bodyPr wrap="none" anchor="ctr"/>
          <a:lstStyle/>
          <a:p>
            <a:endParaRPr lang="en-US"/>
          </a:p>
        </p:txBody>
      </p:sp>
      <p:sp>
        <p:nvSpPr>
          <p:cNvPr id="16386" name="AutoShape 2"/>
          <p:cNvSpPr>
            <a:spLocks noChangeArrowheads="1"/>
          </p:cNvSpPr>
          <p:nvPr/>
        </p:nvSpPr>
        <p:spPr bwMode="auto">
          <a:xfrm>
            <a:off x="1489075" y="515939"/>
            <a:ext cx="9163050" cy="776287"/>
          </a:xfrm>
          <a:prstGeom prst="roundRect">
            <a:avLst>
              <a:gd name="adj" fmla="val 204"/>
            </a:avLst>
          </a:prstGeom>
          <a:solidFill>
            <a:srgbClr val="FFFFFF"/>
          </a:solidFill>
          <a:ln w="36720" cap="flat">
            <a:solidFill>
              <a:srgbClr val="FFFF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Rectangle 4"/>
          <p:cNvSpPr>
            <a:spLocks noChangeArrowheads="1"/>
          </p:cNvSpPr>
          <p:nvPr/>
        </p:nvSpPr>
        <p:spPr bwMode="auto">
          <a:xfrm>
            <a:off x="2101850" y="282576"/>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5400" b="1" dirty="0">
                <a:latin typeface="Adobe Caslon Pro Bold" panose="0205070206050A020403" pitchFamily="18" charset="0"/>
              </a:rPr>
              <a:t>Foretelling Prophecies</a:t>
            </a:r>
          </a:p>
        </p:txBody>
      </p:sp>
      <p:sp>
        <p:nvSpPr>
          <p:cNvPr id="16391" name="Text Box 7"/>
          <p:cNvSpPr txBox="1">
            <a:spLocks noChangeArrowheads="1"/>
          </p:cNvSpPr>
          <p:nvPr/>
        </p:nvSpPr>
        <p:spPr bwMode="auto">
          <a:xfrm>
            <a:off x="1371600" y="1631951"/>
            <a:ext cx="9525000" cy="5243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914400" indent="-914400">
              <a:lnSpc>
                <a:spcPct val="200000"/>
              </a:lnSpc>
              <a:buClrTx/>
              <a:buFontTx/>
              <a:buAutoNum type="arabicPeriod"/>
            </a:pPr>
            <a:r>
              <a:rPr lang="en-US" altLang="en-US" sz="4800" dirty="0">
                <a:latin typeface="Adobe Caslon Pro Bold" panose="0205070206050A020403" pitchFamily="18" charset="0"/>
              </a:rPr>
              <a:t>Short Range – Isaiah 37:6-7 </a:t>
            </a:r>
          </a:p>
          <a:p>
            <a:pPr marL="914400" indent="-914400">
              <a:lnSpc>
                <a:spcPct val="200000"/>
              </a:lnSpc>
              <a:buClrTx/>
              <a:buFontTx/>
              <a:buAutoNum type="arabicPeriod"/>
            </a:pPr>
            <a:r>
              <a:rPr lang="en-US" altLang="en-US" sz="4800" dirty="0">
                <a:latin typeface="Adobe Caslon Pro Bold" panose="0205070206050A020403" pitchFamily="18" charset="0"/>
              </a:rPr>
              <a:t>Medium Range - Isaiah 44:28 </a:t>
            </a:r>
          </a:p>
          <a:p>
            <a:pPr marL="914400" indent="-914400">
              <a:lnSpc>
                <a:spcPct val="200000"/>
              </a:lnSpc>
              <a:buClrTx/>
              <a:buFontTx/>
              <a:buAutoNum type="arabicPeriod"/>
            </a:pPr>
            <a:r>
              <a:rPr lang="en-US" altLang="en-US" sz="4800" dirty="0">
                <a:highlight>
                  <a:srgbClr val="FFFF00"/>
                </a:highlight>
                <a:latin typeface="Adobe Caslon Pro Bold" panose="0205070206050A020403" pitchFamily="18" charset="0"/>
              </a:rPr>
              <a:t>Long Range – Isaiah 53</a:t>
            </a:r>
          </a:p>
        </p:txBody>
      </p:sp>
      <p:sp>
        <p:nvSpPr>
          <p:cNvPr id="2" name="Slide Number Placeholder 1">
            <a:extLst>
              <a:ext uri="{FF2B5EF4-FFF2-40B4-BE49-F238E27FC236}">
                <a16:creationId xmlns:a16="http://schemas.microsoft.com/office/drawing/2014/main" id="{E8A1B74A-E11B-4ABB-B867-C63FD2054E2C}"/>
              </a:ext>
            </a:extLst>
          </p:cNvPr>
          <p:cNvSpPr>
            <a:spLocks noGrp="1"/>
          </p:cNvSpPr>
          <p:nvPr>
            <p:ph type="sldNum" sz="quarter" idx="12"/>
          </p:nvPr>
        </p:nvSpPr>
        <p:spPr/>
        <p:txBody>
          <a:bodyPr/>
          <a:lstStyle/>
          <a:p>
            <a:fld id="{E113F77F-DE8D-4BF1-B5B6-797A90066CD8}" type="slidenum">
              <a:rPr lang="en-US" smtClean="0"/>
              <a:t>40</a:t>
            </a:fld>
            <a:endParaRPr lang="en-US"/>
          </a:p>
        </p:txBody>
      </p:sp>
    </p:spTree>
    <p:extLst>
      <p:ext uri="{BB962C8B-B14F-4D97-AF65-F5344CB8AC3E}">
        <p14:creationId xmlns:p14="http://schemas.microsoft.com/office/powerpoint/2010/main" val="3200205356"/>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B5A81D-9BF7-47EE-B75A-E680EBD8BB5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227097"/>
            <a:ext cx="12192000" cy="7275095"/>
          </a:xfrm>
          <a:prstGeom prst="rect">
            <a:avLst/>
          </a:prstGeom>
        </p:spPr>
      </p:pic>
      <p:graphicFrame>
        <p:nvGraphicFramePr>
          <p:cNvPr id="2" name="Table 2">
            <a:extLst>
              <a:ext uri="{FF2B5EF4-FFF2-40B4-BE49-F238E27FC236}">
                <a16:creationId xmlns:a16="http://schemas.microsoft.com/office/drawing/2014/main" id="{21BD277B-346F-4C50-BFDC-4E7DFACFF870}"/>
              </a:ext>
            </a:extLst>
          </p:cNvPr>
          <p:cNvGraphicFramePr>
            <a:graphicFrameLocks noGrp="1"/>
          </p:cNvGraphicFramePr>
          <p:nvPr>
            <p:extLst>
              <p:ext uri="{D42A27DB-BD31-4B8C-83A1-F6EECF244321}">
                <p14:modId xmlns:p14="http://schemas.microsoft.com/office/powerpoint/2010/main" val="1602501212"/>
              </p:ext>
            </p:extLst>
          </p:nvPr>
        </p:nvGraphicFramePr>
        <p:xfrm>
          <a:off x="318815" y="859577"/>
          <a:ext cx="11484302" cy="5852160"/>
        </p:xfrm>
        <a:graphic>
          <a:graphicData uri="http://schemas.openxmlformats.org/drawingml/2006/table">
            <a:tbl>
              <a:tblPr firstRow="1" bandRow="1">
                <a:tableStyleId>{00A15C55-8517-42AA-B614-E9B94910E393}</a:tableStyleId>
              </a:tblPr>
              <a:tblGrid>
                <a:gridCol w="5742151">
                  <a:extLst>
                    <a:ext uri="{9D8B030D-6E8A-4147-A177-3AD203B41FA5}">
                      <a16:colId xmlns:a16="http://schemas.microsoft.com/office/drawing/2014/main" val="1026904399"/>
                    </a:ext>
                  </a:extLst>
                </a:gridCol>
                <a:gridCol w="5742151">
                  <a:extLst>
                    <a:ext uri="{9D8B030D-6E8A-4147-A177-3AD203B41FA5}">
                      <a16:colId xmlns:a16="http://schemas.microsoft.com/office/drawing/2014/main" val="3202876356"/>
                    </a:ext>
                  </a:extLst>
                </a:gridCol>
              </a:tblGrid>
              <a:tr h="370840">
                <a:tc>
                  <a:txBody>
                    <a:bodyPr/>
                    <a:lstStyle/>
                    <a:p>
                      <a:r>
                        <a:rPr lang="en-US" sz="2800" dirty="0"/>
                        <a:t>Messiah</a:t>
                      </a:r>
                    </a:p>
                  </a:txBody>
                  <a:tcPr/>
                </a:tc>
                <a:tc>
                  <a:txBody>
                    <a:bodyPr/>
                    <a:lstStyle/>
                    <a:p>
                      <a:r>
                        <a:rPr lang="en-US" sz="2800" dirty="0"/>
                        <a:t>Jesus</a:t>
                      </a:r>
                    </a:p>
                  </a:txBody>
                  <a:tcPr/>
                </a:tc>
                <a:extLst>
                  <a:ext uri="{0D108BD9-81ED-4DB2-BD59-A6C34878D82A}">
                    <a16:rowId xmlns:a16="http://schemas.microsoft.com/office/drawing/2014/main" val="4262636972"/>
                  </a:ext>
                </a:extLst>
              </a:tr>
              <a:tr h="370840">
                <a:tc>
                  <a:txBody>
                    <a:bodyPr/>
                    <a:lstStyle/>
                    <a:p>
                      <a:r>
                        <a:rPr lang="en-US" sz="2800" dirty="0"/>
                        <a:t>52:13 “greatly exalted”</a:t>
                      </a:r>
                    </a:p>
                  </a:txBody>
                  <a:tcPr/>
                </a:tc>
                <a:tc>
                  <a:txBody>
                    <a:bodyPr/>
                    <a:lstStyle/>
                    <a:p>
                      <a:r>
                        <a:rPr lang="en-US" sz="2800" dirty="0"/>
                        <a:t>John 20:28; Rev. 19:16</a:t>
                      </a:r>
                    </a:p>
                  </a:txBody>
                  <a:tcPr/>
                </a:tc>
                <a:extLst>
                  <a:ext uri="{0D108BD9-81ED-4DB2-BD59-A6C34878D82A}">
                    <a16:rowId xmlns:a16="http://schemas.microsoft.com/office/drawing/2014/main" val="170554698"/>
                  </a:ext>
                </a:extLst>
              </a:tr>
              <a:tr h="370840">
                <a:tc>
                  <a:txBody>
                    <a:bodyPr/>
                    <a:lstStyle/>
                    <a:p>
                      <a:r>
                        <a:rPr lang="en-US" sz="2800" dirty="0"/>
                        <a:t>52:14 “marred”</a:t>
                      </a:r>
                    </a:p>
                  </a:txBody>
                  <a:tcPr/>
                </a:tc>
                <a:tc>
                  <a:txBody>
                    <a:bodyPr/>
                    <a:lstStyle/>
                    <a:p>
                      <a:r>
                        <a:rPr lang="en-US" sz="2800" dirty="0"/>
                        <a:t>Matt. 26:67, 27:26, 29-31</a:t>
                      </a:r>
                    </a:p>
                  </a:txBody>
                  <a:tcPr/>
                </a:tc>
                <a:extLst>
                  <a:ext uri="{0D108BD9-81ED-4DB2-BD59-A6C34878D82A}">
                    <a16:rowId xmlns:a16="http://schemas.microsoft.com/office/drawing/2014/main" val="3785659985"/>
                  </a:ext>
                </a:extLst>
              </a:tr>
              <a:tr h="370840">
                <a:tc>
                  <a:txBody>
                    <a:bodyPr/>
                    <a:lstStyle/>
                    <a:p>
                      <a:r>
                        <a:rPr lang="en-US" sz="2800" dirty="0"/>
                        <a:t>52:15 “kings will shut their mouths on account of Him”</a:t>
                      </a:r>
                    </a:p>
                  </a:txBody>
                  <a:tcPr/>
                </a:tc>
                <a:tc>
                  <a:txBody>
                    <a:bodyPr/>
                    <a:lstStyle/>
                    <a:p>
                      <a:r>
                        <a:rPr lang="en-US" sz="2800" dirty="0"/>
                        <a:t>Mark 15:5; and down through history</a:t>
                      </a:r>
                    </a:p>
                  </a:txBody>
                  <a:tcPr/>
                </a:tc>
                <a:extLst>
                  <a:ext uri="{0D108BD9-81ED-4DB2-BD59-A6C34878D82A}">
                    <a16:rowId xmlns:a16="http://schemas.microsoft.com/office/drawing/2014/main" val="2586291376"/>
                  </a:ext>
                </a:extLst>
              </a:tr>
              <a:tr h="370840">
                <a:tc>
                  <a:txBody>
                    <a:bodyPr/>
                    <a:lstStyle/>
                    <a:p>
                      <a:r>
                        <a:rPr lang="en-US" sz="2800" dirty="0"/>
                        <a:t>53:2 “tender shoot…out of parched ground”</a:t>
                      </a:r>
                    </a:p>
                  </a:txBody>
                  <a:tcPr/>
                </a:tc>
                <a:tc>
                  <a:txBody>
                    <a:bodyPr/>
                    <a:lstStyle/>
                    <a:p>
                      <a:r>
                        <a:rPr lang="en-US" sz="2800" dirty="0"/>
                        <a:t>John 1:46 “Can anything good come from Nazareth?”</a:t>
                      </a:r>
                    </a:p>
                  </a:txBody>
                  <a:tcPr/>
                </a:tc>
                <a:extLst>
                  <a:ext uri="{0D108BD9-81ED-4DB2-BD59-A6C34878D82A}">
                    <a16:rowId xmlns:a16="http://schemas.microsoft.com/office/drawing/2014/main" val="2950267738"/>
                  </a:ext>
                </a:extLst>
              </a:tr>
              <a:tr h="370840">
                <a:tc>
                  <a:txBody>
                    <a:bodyPr/>
                    <a:lstStyle/>
                    <a:p>
                      <a:r>
                        <a:rPr lang="en-US" sz="2800" dirty="0"/>
                        <a:t>53:3 “despised”</a:t>
                      </a:r>
                    </a:p>
                  </a:txBody>
                  <a:tcPr/>
                </a:tc>
                <a:tc>
                  <a:txBody>
                    <a:bodyPr/>
                    <a:lstStyle/>
                    <a:p>
                      <a:r>
                        <a:rPr lang="en-US" sz="2800" dirty="0"/>
                        <a:t>Matt. 12:14 “destroy”</a:t>
                      </a:r>
                    </a:p>
                  </a:txBody>
                  <a:tcPr/>
                </a:tc>
                <a:extLst>
                  <a:ext uri="{0D108BD9-81ED-4DB2-BD59-A6C34878D82A}">
                    <a16:rowId xmlns:a16="http://schemas.microsoft.com/office/drawing/2014/main" val="2749913516"/>
                  </a:ext>
                </a:extLst>
              </a:tr>
              <a:tr h="370840">
                <a:tc>
                  <a:txBody>
                    <a:bodyPr/>
                    <a:lstStyle/>
                    <a:p>
                      <a:r>
                        <a:rPr lang="en-US" sz="2800" dirty="0"/>
                        <a:t>53:4 “surely he took up our infirmities and carried our sorrows”</a:t>
                      </a:r>
                    </a:p>
                  </a:txBody>
                  <a:tcPr/>
                </a:tc>
                <a:tc>
                  <a:txBody>
                    <a:bodyPr/>
                    <a:lstStyle/>
                    <a:p>
                      <a:r>
                        <a:rPr lang="en-US" sz="2800" dirty="0"/>
                        <a:t>Matt. 8:17 Healer</a:t>
                      </a:r>
                    </a:p>
                  </a:txBody>
                  <a:tcPr/>
                </a:tc>
                <a:extLst>
                  <a:ext uri="{0D108BD9-81ED-4DB2-BD59-A6C34878D82A}">
                    <a16:rowId xmlns:a16="http://schemas.microsoft.com/office/drawing/2014/main" val="19582009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53:4 Israel “esteemed Him stricken, smitten of God”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Matt. 27:39-40</a:t>
                      </a:r>
                    </a:p>
                    <a:p>
                      <a:endParaRPr lang="en-US" sz="2800" dirty="0"/>
                    </a:p>
                  </a:txBody>
                  <a:tcPr/>
                </a:tc>
                <a:extLst>
                  <a:ext uri="{0D108BD9-81ED-4DB2-BD59-A6C34878D82A}">
                    <a16:rowId xmlns:a16="http://schemas.microsoft.com/office/drawing/2014/main" val="281186931"/>
                  </a:ext>
                </a:extLst>
              </a:tr>
            </a:tbl>
          </a:graphicData>
        </a:graphic>
      </p:graphicFrame>
      <p:sp>
        <p:nvSpPr>
          <p:cNvPr id="7" name="TextBox 6">
            <a:extLst>
              <a:ext uri="{FF2B5EF4-FFF2-40B4-BE49-F238E27FC236}">
                <a16:creationId xmlns:a16="http://schemas.microsoft.com/office/drawing/2014/main" id="{C9CE5668-F83E-4050-A44F-86D3C17E463C}"/>
              </a:ext>
            </a:extLst>
          </p:cNvPr>
          <p:cNvSpPr txBox="1"/>
          <p:nvPr/>
        </p:nvSpPr>
        <p:spPr>
          <a:xfrm>
            <a:off x="0" y="183743"/>
            <a:ext cx="12192000" cy="646331"/>
          </a:xfrm>
          <a:prstGeom prst="rect">
            <a:avLst/>
          </a:prstGeom>
          <a:noFill/>
          <a:ln w="19050">
            <a:solidFill>
              <a:srgbClr val="FFC000"/>
            </a:solidFill>
          </a:ln>
        </p:spPr>
        <p:txBody>
          <a:bodyPr wrap="square">
            <a:spAutoFit/>
          </a:bodyPr>
          <a:lstStyle/>
          <a:p>
            <a:pPr algn="ctr"/>
            <a:r>
              <a:rPr lang="en-US" sz="3600" dirty="0">
                <a:effectLst>
                  <a:outerShdw blurRad="38100" dist="38100" dir="2700000" algn="tl">
                    <a:srgbClr val="000000">
                      <a:alpha val="43137"/>
                    </a:srgbClr>
                  </a:outerShdw>
                </a:effectLst>
                <a:latin typeface="Bookman Old Style" panose="02050604050505020204" pitchFamily="18" charset="0"/>
              </a:rPr>
              <a:t>Is Jesus the Messiah?</a:t>
            </a:r>
            <a:endParaRPr lang="en-US" sz="3600" dirty="0"/>
          </a:p>
        </p:txBody>
      </p:sp>
      <p:pic>
        <p:nvPicPr>
          <p:cNvPr id="9" name="Picture 8">
            <a:extLst>
              <a:ext uri="{FF2B5EF4-FFF2-40B4-BE49-F238E27FC236}">
                <a16:creationId xmlns:a16="http://schemas.microsoft.com/office/drawing/2014/main" id="{A5B25013-BDE4-49EE-822C-8DAA7B212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76670" y="244388"/>
            <a:ext cx="432550" cy="507180"/>
          </a:xfrm>
          <a:prstGeom prst="rect">
            <a:avLst/>
          </a:prstGeom>
        </p:spPr>
      </p:pic>
      <p:pic>
        <p:nvPicPr>
          <p:cNvPr id="10" name="Picture 9">
            <a:extLst>
              <a:ext uri="{FF2B5EF4-FFF2-40B4-BE49-F238E27FC236}">
                <a16:creationId xmlns:a16="http://schemas.microsoft.com/office/drawing/2014/main" id="{EE0A1EB1-C7D3-492D-A0B0-8297CCD0D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20" y="229337"/>
            <a:ext cx="445386" cy="522230"/>
          </a:xfrm>
          <a:prstGeom prst="rect">
            <a:avLst/>
          </a:prstGeom>
        </p:spPr>
      </p:pic>
      <p:sp>
        <p:nvSpPr>
          <p:cNvPr id="3" name="Slide Number Placeholder 2">
            <a:extLst>
              <a:ext uri="{FF2B5EF4-FFF2-40B4-BE49-F238E27FC236}">
                <a16:creationId xmlns:a16="http://schemas.microsoft.com/office/drawing/2014/main" id="{561A9376-C06F-4EE2-9F1F-1771FB9499BC}"/>
              </a:ext>
            </a:extLst>
          </p:cNvPr>
          <p:cNvSpPr>
            <a:spLocks noGrp="1"/>
          </p:cNvSpPr>
          <p:nvPr>
            <p:ph type="sldNum" sz="quarter" idx="12"/>
          </p:nvPr>
        </p:nvSpPr>
        <p:spPr/>
        <p:txBody>
          <a:bodyPr/>
          <a:lstStyle/>
          <a:p>
            <a:fld id="{962F804F-BC81-4B55-918F-BCD80ADFE1DC}" type="slidenum">
              <a:rPr lang="en-US" smtClean="0"/>
              <a:t>41</a:t>
            </a:fld>
            <a:endParaRPr lang="en-US"/>
          </a:p>
        </p:txBody>
      </p:sp>
    </p:spTree>
    <p:extLst>
      <p:ext uri="{BB962C8B-B14F-4D97-AF65-F5344CB8AC3E}">
        <p14:creationId xmlns:p14="http://schemas.microsoft.com/office/powerpoint/2010/main" val="21472145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B5A81D-9BF7-47EE-B75A-E680EBD8BB5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227097"/>
            <a:ext cx="12192000" cy="7275095"/>
          </a:xfrm>
          <a:prstGeom prst="rect">
            <a:avLst/>
          </a:prstGeom>
        </p:spPr>
      </p:pic>
      <p:graphicFrame>
        <p:nvGraphicFramePr>
          <p:cNvPr id="2" name="Table 2">
            <a:extLst>
              <a:ext uri="{FF2B5EF4-FFF2-40B4-BE49-F238E27FC236}">
                <a16:creationId xmlns:a16="http://schemas.microsoft.com/office/drawing/2014/main" id="{21BD277B-346F-4C50-BFDC-4E7DFACFF870}"/>
              </a:ext>
            </a:extLst>
          </p:cNvPr>
          <p:cNvGraphicFramePr>
            <a:graphicFrameLocks noGrp="1"/>
          </p:cNvGraphicFramePr>
          <p:nvPr>
            <p:extLst>
              <p:ext uri="{D42A27DB-BD31-4B8C-83A1-F6EECF244321}">
                <p14:modId xmlns:p14="http://schemas.microsoft.com/office/powerpoint/2010/main" val="2411667201"/>
              </p:ext>
            </p:extLst>
          </p:nvPr>
        </p:nvGraphicFramePr>
        <p:xfrm>
          <a:off x="318815" y="1078557"/>
          <a:ext cx="11484302" cy="5334000"/>
        </p:xfrm>
        <a:graphic>
          <a:graphicData uri="http://schemas.openxmlformats.org/drawingml/2006/table">
            <a:tbl>
              <a:tblPr firstRow="1" bandRow="1">
                <a:tableStyleId>{00A15C55-8517-42AA-B614-E9B94910E393}</a:tableStyleId>
              </a:tblPr>
              <a:tblGrid>
                <a:gridCol w="5742151">
                  <a:extLst>
                    <a:ext uri="{9D8B030D-6E8A-4147-A177-3AD203B41FA5}">
                      <a16:colId xmlns:a16="http://schemas.microsoft.com/office/drawing/2014/main" val="1026904399"/>
                    </a:ext>
                  </a:extLst>
                </a:gridCol>
                <a:gridCol w="5742151">
                  <a:extLst>
                    <a:ext uri="{9D8B030D-6E8A-4147-A177-3AD203B41FA5}">
                      <a16:colId xmlns:a16="http://schemas.microsoft.com/office/drawing/2014/main" val="3202876356"/>
                    </a:ext>
                  </a:extLst>
                </a:gridCol>
              </a:tblGrid>
              <a:tr h="370840">
                <a:tc>
                  <a:txBody>
                    <a:bodyPr/>
                    <a:lstStyle/>
                    <a:p>
                      <a:r>
                        <a:rPr lang="en-US" sz="2800" dirty="0"/>
                        <a:t>Messiah</a:t>
                      </a:r>
                    </a:p>
                  </a:txBody>
                  <a:tcPr/>
                </a:tc>
                <a:tc>
                  <a:txBody>
                    <a:bodyPr/>
                    <a:lstStyle/>
                    <a:p>
                      <a:r>
                        <a:rPr lang="en-US" sz="2800" dirty="0"/>
                        <a:t>Jesus</a:t>
                      </a:r>
                    </a:p>
                  </a:txBody>
                  <a:tcPr/>
                </a:tc>
                <a:extLst>
                  <a:ext uri="{0D108BD9-81ED-4DB2-BD59-A6C34878D82A}">
                    <a16:rowId xmlns:a16="http://schemas.microsoft.com/office/drawing/2014/main" val="4262636972"/>
                  </a:ext>
                </a:extLst>
              </a:tr>
              <a:tr h="370840">
                <a:tc>
                  <a:txBody>
                    <a:bodyPr/>
                    <a:lstStyle/>
                    <a:p>
                      <a:r>
                        <a:rPr lang="en-US" sz="2800" dirty="0"/>
                        <a:t>53:5 “pierced”</a:t>
                      </a:r>
                    </a:p>
                  </a:txBody>
                  <a:tcPr/>
                </a:tc>
                <a:tc>
                  <a:txBody>
                    <a:bodyPr/>
                    <a:lstStyle/>
                    <a:p>
                      <a:r>
                        <a:rPr lang="en-US" sz="2800" dirty="0"/>
                        <a:t>John 19:34; 20:25</a:t>
                      </a:r>
                    </a:p>
                  </a:txBody>
                  <a:tcPr/>
                </a:tc>
                <a:extLst>
                  <a:ext uri="{0D108BD9-81ED-4DB2-BD59-A6C34878D82A}">
                    <a16:rowId xmlns:a16="http://schemas.microsoft.com/office/drawing/2014/main" val="254934282"/>
                  </a:ext>
                </a:extLst>
              </a:tr>
              <a:tr h="370840">
                <a:tc>
                  <a:txBody>
                    <a:bodyPr/>
                    <a:lstStyle/>
                    <a:p>
                      <a:r>
                        <a:rPr lang="en-US" sz="2800" dirty="0"/>
                        <a:t>53:5 “by His scourging we are healed”</a:t>
                      </a:r>
                    </a:p>
                  </a:txBody>
                  <a:tcPr/>
                </a:tc>
                <a:tc>
                  <a:txBody>
                    <a:bodyPr/>
                    <a:lstStyle/>
                    <a:p>
                      <a:r>
                        <a:rPr lang="en-US" sz="2800" dirty="0"/>
                        <a:t>1 Pet. 2:24</a:t>
                      </a:r>
                    </a:p>
                  </a:txBody>
                  <a:tcPr/>
                </a:tc>
                <a:extLst>
                  <a:ext uri="{0D108BD9-81ED-4DB2-BD59-A6C34878D82A}">
                    <a16:rowId xmlns:a16="http://schemas.microsoft.com/office/drawing/2014/main" val="2140931426"/>
                  </a:ext>
                </a:extLst>
              </a:tr>
              <a:tr h="370840">
                <a:tc>
                  <a:txBody>
                    <a:bodyPr/>
                    <a:lstStyle/>
                    <a:p>
                      <a:r>
                        <a:rPr lang="en-US" sz="2800" dirty="0"/>
                        <a:t>53:7 “led as sheep to the slaughter…did not open His mouth”</a:t>
                      </a:r>
                    </a:p>
                  </a:txBody>
                  <a:tcPr/>
                </a:tc>
                <a:tc>
                  <a:txBody>
                    <a:bodyPr/>
                    <a:lstStyle/>
                    <a:p>
                      <a:r>
                        <a:rPr lang="en-US" sz="2800" dirty="0"/>
                        <a:t>Acts 8:32-33</a:t>
                      </a:r>
                    </a:p>
                  </a:txBody>
                  <a:tcPr/>
                </a:tc>
                <a:extLst>
                  <a:ext uri="{0D108BD9-81ED-4DB2-BD59-A6C34878D82A}">
                    <a16:rowId xmlns:a16="http://schemas.microsoft.com/office/drawing/2014/main" val="2068402503"/>
                  </a:ext>
                </a:extLst>
              </a:tr>
              <a:tr h="370840">
                <a:tc>
                  <a:txBody>
                    <a:bodyPr/>
                    <a:lstStyle/>
                    <a:p>
                      <a:r>
                        <a:rPr lang="en-US" sz="2800" dirty="0"/>
                        <a:t>53:8 “By oppression and judgment He was taken away”</a:t>
                      </a:r>
                    </a:p>
                  </a:txBody>
                  <a:tcPr/>
                </a:tc>
                <a:tc>
                  <a:txBody>
                    <a:bodyPr/>
                    <a:lstStyle/>
                    <a:p>
                      <a:r>
                        <a:rPr lang="en-US" sz="2800" dirty="0"/>
                        <a:t>Mark 14:48, 14:65, 15:19-20</a:t>
                      </a:r>
                    </a:p>
                  </a:txBody>
                  <a:tcPr/>
                </a:tc>
                <a:extLst>
                  <a:ext uri="{0D108BD9-81ED-4DB2-BD59-A6C34878D82A}">
                    <a16:rowId xmlns:a16="http://schemas.microsoft.com/office/drawing/2014/main" val="1489557940"/>
                  </a:ext>
                </a:extLst>
              </a:tr>
              <a:tr h="370840">
                <a:tc>
                  <a:txBody>
                    <a:bodyPr/>
                    <a:lstStyle/>
                    <a:p>
                      <a:r>
                        <a:rPr lang="en-US" sz="2800" dirty="0"/>
                        <a:t>53:8 The Israelites of Messiah’s day didn’t consider that he was being killed for their sins. </a:t>
                      </a:r>
                    </a:p>
                  </a:txBody>
                  <a:tcPr/>
                </a:tc>
                <a:tc>
                  <a:txBody>
                    <a:bodyPr/>
                    <a:lstStyle/>
                    <a:p>
                      <a:r>
                        <a:rPr lang="en-US" sz="2800" dirty="0"/>
                        <a:t>John 1:11</a:t>
                      </a:r>
                    </a:p>
                  </a:txBody>
                  <a:tcPr/>
                </a:tc>
                <a:extLst>
                  <a:ext uri="{0D108BD9-81ED-4DB2-BD59-A6C34878D82A}">
                    <a16:rowId xmlns:a16="http://schemas.microsoft.com/office/drawing/2014/main" val="2266720871"/>
                  </a:ext>
                </a:extLst>
              </a:tr>
              <a:tr h="370840">
                <a:tc>
                  <a:txBody>
                    <a:bodyPr/>
                    <a:lstStyle/>
                    <a:p>
                      <a:r>
                        <a:rPr lang="en-US" sz="2800" dirty="0"/>
                        <a:t>58:8 Messiah died</a:t>
                      </a:r>
                    </a:p>
                  </a:txBody>
                  <a:tcPr/>
                </a:tc>
                <a:tc>
                  <a:txBody>
                    <a:bodyPr/>
                    <a:lstStyle/>
                    <a:p>
                      <a:r>
                        <a:rPr lang="en-US" sz="2800" dirty="0"/>
                        <a:t>John 19:30</a:t>
                      </a:r>
                    </a:p>
                  </a:txBody>
                  <a:tcPr/>
                </a:tc>
                <a:extLst>
                  <a:ext uri="{0D108BD9-81ED-4DB2-BD59-A6C34878D82A}">
                    <a16:rowId xmlns:a16="http://schemas.microsoft.com/office/drawing/2014/main" val="730993629"/>
                  </a:ext>
                </a:extLst>
              </a:tr>
            </a:tbl>
          </a:graphicData>
        </a:graphic>
      </p:graphicFrame>
      <p:sp>
        <p:nvSpPr>
          <p:cNvPr id="7" name="TextBox 6">
            <a:extLst>
              <a:ext uri="{FF2B5EF4-FFF2-40B4-BE49-F238E27FC236}">
                <a16:creationId xmlns:a16="http://schemas.microsoft.com/office/drawing/2014/main" id="{DB42F85E-2166-4005-A13A-16297E32DE4E}"/>
              </a:ext>
            </a:extLst>
          </p:cNvPr>
          <p:cNvSpPr txBox="1"/>
          <p:nvPr/>
        </p:nvSpPr>
        <p:spPr>
          <a:xfrm>
            <a:off x="0" y="183743"/>
            <a:ext cx="12192000" cy="646331"/>
          </a:xfrm>
          <a:prstGeom prst="rect">
            <a:avLst/>
          </a:prstGeom>
          <a:noFill/>
          <a:ln w="19050">
            <a:solidFill>
              <a:srgbClr val="FFC000"/>
            </a:solidFill>
          </a:ln>
        </p:spPr>
        <p:txBody>
          <a:bodyPr wrap="square">
            <a:spAutoFit/>
          </a:bodyPr>
          <a:lstStyle/>
          <a:p>
            <a:pPr algn="ctr"/>
            <a:r>
              <a:rPr lang="en-US" sz="3600" dirty="0">
                <a:effectLst>
                  <a:outerShdw blurRad="38100" dist="38100" dir="2700000" algn="tl">
                    <a:srgbClr val="000000">
                      <a:alpha val="43137"/>
                    </a:srgbClr>
                  </a:outerShdw>
                </a:effectLst>
                <a:latin typeface="Bookman Old Style" panose="02050604050505020204" pitchFamily="18" charset="0"/>
              </a:rPr>
              <a:t>Is Jesus the Messiah?</a:t>
            </a:r>
            <a:endParaRPr lang="en-US" sz="3600" dirty="0"/>
          </a:p>
        </p:txBody>
      </p:sp>
      <p:pic>
        <p:nvPicPr>
          <p:cNvPr id="9" name="Picture 8">
            <a:extLst>
              <a:ext uri="{FF2B5EF4-FFF2-40B4-BE49-F238E27FC236}">
                <a16:creationId xmlns:a16="http://schemas.microsoft.com/office/drawing/2014/main" id="{13483921-ACE1-4FF6-BC4A-20E185DAB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76670" y="244388"/>
            <a:ext cx="432550" cy="507180"/>
          </a:xfrm>
          <a:prstGeom prst="rect">
            <a:avLst/>
          </a:prstGeom>
        </p:spPr>
      </p:pic>
      <p:pic>
        <p:nvPicPr>
          <p:cNvPr id="10" name="Picture 9">
            <a:extLst>
              <a:ext uri="{FF2B5EF4-FFF2-40B4-BE49-F238E27FC236}">
                <a16:creationId xmlns:a16="http://schemas.microsoft.com/office/drawing/2014/main" id="{C74403DD-6DB6-4C62-A3CD-E7E34B335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20" y="229337"/>
            <a:ext cx="445386" cy="522230"/>
          </a:xfrm>
          <a:prstGeom prst="rect">
            <a:avLst/>
          </a:prstGeom>
        </p:spPr>
      </p:pic>
      <p:sp>
        <p:nvSpPr>
          <p:cNvPr id="3" name="Slide Number Placeholder 2">
            <a:extLst>
              <a:ext uri="{FF2B5EF4-FFF2-40B4-BE49-F238E27FC236}">
                <a16:creationId xmlns:a16="http://schemas.microsoft.com/office/drawing/2014/main" id="{FB12DC91-3C8B-44DB-A63B-AE6DCBBD1654}"/>
              </a:ext>
            </a:extLst>
          </p:cNvPr>
          <p:cNvSpPr>
            <a:spLocks noGrp="1"/>
          </p:cNvSpPr>
          <p:nvPr>
            <p:ph type="sldNum" sz="quarter" idx="12"/>
          </p:nvPr>
        </p:nvSpPr>
        <p:spPr/>
        <p:txBody>
          <a:bodyPr/>
          <a:lstStyle/>
          <a:p>
            <a:fld id="{962F804F-BC81-4B55-918F-BCD80ADFE1DC}" type="slidenum">
              <a:rPr lang="en-US" smtClean="0"/>
              <a:t>42</a:t>
            </a:fld>
            <a:endParaRPr lang="en-US"/>
          </a:p>
        </p:txBody>
      </p:sp>
    </p:spTree>
    <p:extLst>
      <p:ext uri="{BB962C8B-B14F-4D97-AF65-F5344CB8AC3E}">
        <p14:creationId xmlns:p14="http://schemas.microsoft.com/office/powerpoint/2010/main" val="34248771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B5A81D-9BF7-47EE-B75A-E680EBD8BB5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227097"/>
            <a:ext cx="12192000" cy="7275095"/>
          </a:xfrm>
          <a:prstGeom prst="rect">
            <a:avLst/>
          </a:prstGeom>
        </p:spPr>
      </p:pic>
      <p:graphicFrame>
        <p:nvGraphicFramePr>
          <p:cNvPr id="2" name="Table 2">
            <a:extLst>
              <a:ext uri="{FF2B5EF4-FFF2-40B4-BE49-F238E27FC236}">
                <a16:creationId xmlns:a16="http://schemas.microsoft.com/office/drawing/2014/main" id="{21BD277B-346F-4C50-BFDC-4E7DFACFF870}"/>
              </a:ext>
            </a:extLst>
          </p:cNvPr>
          <p:cNvGraphicFramePr>
            <a:graphicFrameLocks noGrp="1"/>
          </p:cNvGraphicFramePr>
          <p:nvPr>
            <p:extLst>
              <p:ext uri="{D42A27DB-BD31-4B8C-83A1-F6EECF244321}">
                <p14:modId xmlns:p14="http://schemas.microsoft.com/office/powerpoint/2010/main" val="1311792068"/>
              </p:ext>
            </p:extLst>
          </p:nvPr>
        </p:nvGraphicFramePr>
        <p:xfrm>
          <a:off x="318815" y="1003321"/>
          <a:ext cx="11484302" cy="5425440"/>
        </p:xfrm>
        <a:graphic>
          <a:graphicData uri="http://schemas.openxmlformats.org/drawingml/2006/table">
            <a:tbl>
              <a:tblPr firstRow="1" bandRow="1">
                <a:tableStyleId>{00A15C55-8517-42AA-B614-E9B94910E393}</a:tableStyleId>
              </a:tblPr>
              <a:tblGrid>
                <a:gridCol w="5742151">
                  <a:extLst>
                    <a:ext uri="{9D8B030D-6E8A-4147-A177-3AD203B41FA5}">
                      <a16:colId xmlns:a16="http://schemas.microsoft.com/office/drawing/2014/main" val="1026904399"/>
                    </a:ext>
                  </a:extLst>
                </a:gridCol>
                <a:gridCol w="5742151">
                  <a:extLst>
                    <a:ext uri="{9D8B030D-6E8A-4147-A177-3AD203B41FA5}">
                      <a16:colId xmlns:a16="http://schemas.microsoft.com/office/drawing/2014/main" val="3202876356"/>
                    </a:ext>
                  </a:extLst>
                </a:gridCol>
              </a:tblGrid>
              <a:tr h="370840">
                <a:tc>
                  <a:txBody>
                    <a:bodyPr/>
                    <a:lstStyle/>
                    <a:p>
                      <a:r>
                        <a:rPr lang="en-US" sz="2800" dirty="0"/>
                        <a:t>Messiah</a:t>
                      </a:r>
                    </a:p>
                  </a:txBody>
                  <a:tcPr/>
                </a:tc>
                <a:tc>
                  <a:txBody>
                    <a:bodyPr/>
                    <a:lstStyle/>
                    <a:p>
                      <a:r>
                        <a:rPr lang="en-US" sz="2800" dirty="0"/>
                        <a:t>Jesus</a:t>
                      </a:r>
                    </a:p>
                  </a:txBody>
                  <a:tcPr/>
                </a:tc>
                <a:extLst>
                  <a:ext uri="{0D108BD9-81ED-4DB2-BD59-A6C34878D82A}">
                    <a16:rowId xmlns:a16="http://schemas.microsoft.com/office/drawing/2014/main" val="4262636972"/>
                  </a:ext>
                </a:extLst>
              </a:tr>
              <a:tr h="370840">
                <a:tc>
                  <a:txBody>
                    <a:bodyPr/>
                    <a:lstStyle/>
                    <a:p>
                      <a:r>
                        <a:rPr lang="en-US" sz="2800" dirty="0"/>
                        <a:t>53:9 “His grave was assigned with wicked men”</a:t>
                      </a:r>
                    </a:p>
                  </a:txBody>
                  <a:tcPr/>
                </a:tc>
                <a:tc>
                  <a:txBody>
                    <a:bodyPr/>
                    <a:lstStyle/>
                    <a:p>
                      <a:r>
                        <a:rPr lang="en-US" sz="2800" dirty="0"/>
                        <a:t>Mark 15:27</a:t>
                      </a:r>
                    </a:p>
                  </a:txBody>
                  <a:tcPr/>
                </a:tc>
                <a:extLst>
                  <a:ext uri="{0D108BD9-81ED-4DB2-BD59-A6C34878D82A}">
                    <a16:rowId xmlns:a16="http://schemas.microsoft.com/office/drawing/2014/main" val="3850439594"/>
                  </a:ext>
                </a:extLst>
              </a:tr>
              <a:tr h="370840">
                <a:tc>
                  <a:txBody>
                    <a:bodyPr/>
                    <a:lstStyle/>
                    <a:p>
                      <a:r>
                        <a:rPr lang="en-US" sz="2800" dirty="0"/>
                        <a:t>53:9 “Yet His grave was with a rich man in His death”</a:t>
                      </a:r>
                    </a:p>
                  </a:txBody>
                  <a:tcPr/>
                </a:tc>
                <a:tc>
                  <a:txBody>
                    <a:bodyPr/>
                    <a:lstStyle/>
                    <a:p>
                      <a:r>
                        <a:rPr lang="en-US" sz="2800" dirty="0"/>
                        <a:t>Matt. 27:57-60 (Joseph of Arimathea)</a:t>
                      </a:r>
                    </a:p>
                  </a:txBody>
                  <a:tcPr/>
                </a:tc>
                <a:extLst>
                  <a:ext uri="{0D108BD9-81ED-4DB2-BD59-A6C34878D82A}">
                    <a16:rowId xmlns:a16="http://schemas.microsoft.com/office/drawing/2014/main" val="2158156136"/>
                  </a:ext>
                </a:extLst>
              </a:tr>
              <a:tr h="370840">
                <a:tc>
                  <a:txBody>
                    <a:bodyPr/>
                    <a:lstStyle/>
                    <a:p>
                      <a:r>
                        <a:rPr lang="en-US" sz="2800" dirty="0"/>
                        <a:t>53:9 no injustice nor deceit</a:t>
                      </a:r>
                    </a:p>
                  </a:txBody>
                  <a:tcPr/>
                </a:tc>
                <a:tc>
                  <a:txBody>
                    <a:bodyPr/>
                    <a:lstStyle/>
                    <a:p>
                      <a:r>
                        <a:rPr lang="en-US" sz="2800" dirty="0"/>
                        <a:t>John 19:6; 1 Pet. 2:22</a:t>
                      </a:r>
                    </a:p>
                  </a:txBody>
                  <a:tcPr/>
                </a:tc>
                <a:extLst>
                  <a:ext uri="{0D108BD9-81ED-4DB2-BD59-A6C34878D82A}">
                    <a16:rowId xmlns:a16="http://schemas.microsoft.com/office/drawing/2014/main" val="1343132844"/>
                  </a:ext>
                </a:extLst>
              </a:tr>
              <a:tr h="370840">
                <a:tc>
                  <a:txBody>
                    <a:bodyPr/>
                    <a:lstStyle/>
                    <a:p>
                      <a:r>
                        <a:rPr lang="en-US" sz="2800" dirty="0"/>
                        <a:t>53:10 “He will see seed”</a:t>
                      </a:r>
                    </a:p>
                  </a:txBody>
                  <a:tcPr/>
                </a:tc>
                <a:tc>
                  <a:txBody>
                    <a:bodyPr/>
                    <a:lstStyle/>
                    <a:p>
                      <a:r>
                        <a:rPr lang="en-US" sz="2800" dirty="0"/>
                        <a:t>John 1:12</a:t>
                      </a:r>
                    </a:p>
                  </a:txBody>
                  <a:tcPr/>
                </a:tc>
                <a:extLst>
                  <a:ext uri="{0D108BD9-81ED-4DB2-BD59-A6C34878D82A}">
                    <a16:rowId xmlns:a16="http://schemas.microsoft.com/office/drawing/2014/main" val="304922739"/>
                  </a:ext>
                </a:extLst>
              </a:tr>
              <a:tr h="370840">
                <a:tc>
                  <a:txBody>
                    <a:bodyPr/>
                    <a:lstStyle/>
                    <a:p>
                      <a:r>
                        <a:rPr lang="en-US" sz="2800" dirty="0"/>
                        <a:t>53:10 “He will prolong </a:t>
                      </a:r>
                      <a:r>
                        <a:rPr lang="en-US" sz="2800" i="1" dirty="0"/>
                        <a:t>His</a:t>
                      </a:r>
                      <a:r>
                        <a:rPr lang="en-US" sz="2800" dirty="0"/>
                        <a:t> days”</a:t>
                      </a:r>
                    </a:p>
                  </a:txBody>
                  <a:tcPr/>
                </a:tc>
                <a:tc>
                  <a:txBody>
                    <a:bodyPr/>
                    <a:lstStyle/>
                    <a:p>
                      <a:r>
                        <a:rPr lang="en-US" sz="2800" dirty="0"/>
                        <a:t>Matt. 28:20</a:t>
                      </a:r>
                    </a:p>
                  </a:txBody>
                  <a:tcPr/>
                </a:tc>
                <a:extLst>
                  <a:ext uri="{0D108BD9-81ED-4DB2-BD59-A6C34878D82A}">
                    <a16:rowId xmlns:a16="http://schemas.microsoft.com/office/drawing/2014/main" val="680360928"/>
                  </a:ext>
                </a:extLst>
              </a:tr>
              <a:tr h="370840">
                <a:tc>
                  <a:txBody>
                    <a:bodyPr/>
                    <a:lstStyle/>
                    <a:p>
                      <a:r>
                        <a:rPr lang="en-US" sz="2800" dirty="0"/>
                        <a:t>53:11 His anguish turned to satisfaction</a:t>
                      </a:r>
                    </a:p>
                  </a:txBody>
                  <a:tcPr/>
                </a:tc>
                <a:tc>
                  <a:txBody>
                    <a:bodyPr/>
                    <a:lstStyle/>
                    <a:p>
                      <a:r>
                        <a:rPr lang="en-US" sz="2800" dirty="0"/>
                        <a:t>Heb. 12:2 (His shame turned to joy)</a:t>
                      </a:r>
                    </a:p>
                  </a:txBody>
                  <a:tcPr/>
                </a:tc>
                <a:extLst>
                  <a:ext uri="{0D108BD9-81ED-4DB2-BD59-A6C34878D82A}">
                    <a16:rowId xmlns:a16="http://schemas.microsoft.com/office/drawing/2014/main" val="3568393014"/>
                  </a:ext>
                </a:extLst>
              </a:tr>
              <a:tr h="370840">
                <a:tc>
                  <a:txBody>
                    <a:bodyPr/>
                    <a:lstStyle/>
                    <a:p>
                      <a:r>
                        <a:rPr lang="en-US" sz="2800" dirty="0"/>
                        <a:t>53:12 He is rewarded</a:t>
                      </a:r>
                    </a:p>
                  </a:txBody>
                  <a:tcPr/>
                </a:tc>
                <a:tc>
                  <a:txBody>
                    <a:bodyPr/>
                    <a:lstStyle/>
                    <a:p>
                      <a:r>
                        <a:rPr lang="en-US" sz="2800" dirty="0"/>
                        <a:t>Phil. 2:9-11</a:t>
                      </a:r>
                    </a:p>
                  </a:txBody>
                  <a:tcPr/>
                </a:tc>
                <a:extLst>
                  <a:ext uri="{0D108BD9-81ED-4DB2-BD59-A6C34878D82A}">
                    <a16:rowId xmlns:a16="http://schemas.microsoft.com/office/drawing/2014/main" val="1804635549"/>
                  </a:ext>
                </a:extLst>
              </a:tr>
            </a:tbl>
          </a:graphicData>
        </a:graphic>
      </p:graphicFrame>
      <p:sp>
        <p:nvSpPr>
          <p:cNvPr id="7" name="TextBox 6">
            <a:extLst>
              <a:ext uri="{FF2B5EF4-FFF2-40B4-BE49-F238E27FC236}">
                <a16:creationId xmlns:a16="http://schemas.microsoft.com/office/drawing/2014/main" id="{DB42F85E-2166-4005-A13A-16297E32DE4E}"/>
              </a:ext>
            </a:extLst>
          </p:cNvPr>
          <p:cNvSpPr txBox="1"/>
          <p:nvPr/>
        </p:nvSpPr>
        <p:spPr>
          <a:xfrm>
            <a:off x="0" y="183743"/>
            <a:ext cx="12192000" cy="646331"/>
          </a:xfrm>
          <a:prstGeom prst="rect">
            <a:avLst/>
          </a:prstGeom>
          <a:noFill/>
          <a:ln w="19050">
            <a:solidFill>
              <a:srgbClr val="FFC000"/>
            </a:solidFill>
          </a:ln>
        </p:spPr>
        <p:txBody>
          <a:bodyPr wrap="square">
            <a:spAutoFit/>
          </a:bodyPr>
          <a:lstStyle/>
          <a:p>
            <a:pPr algn="ctr"/>
            <a:r>
              <a:rPr lang="en-US" sz="3600" dirty="0">
                <a:effectLst>
                  <a:outerShdw blurRad="38100" dist="38100" dir="2700000" algn="tl">
                    <a:srgbClr val="000000">
                      <a:alpha val="43137"/>
                    </a:srgbClr>
                  </a:outerShdw>
                </a:effectLst>
                <a:latin typeface="Bookman Old Style" panose="02050604050505020204" pitchFamily="18" charset="0"/>
              </a:rPr>
              <a:t>Is Jesus the Messiah?</a:t>
            </a:r>
            <a:endParaRPr lang="en-US" sz="3600" dirty="0"/>
          </a:p>
        </p:txBody>
      </p:sp>
      <p:pic>
        <p:nvPicPr>
          <p:cNvPr id="9" name="Picture 8">
            <a:extLst>
              <a:ext uri="{FF2B5EF4-FFF2-40B4-BE49-F238E27FC236}">
                <a16:creationId xmlns:a16="http://schemas.microsoft.com/office/drawing/2014/main" id="{13483921-ACE1-4FF6-BC4A-20E185DAB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76670" y="244388"/>
            <a:ext cx="432550" cy="507180"/>
          </a:xfrm>
          <a:prstGeom prst="rect">
            <a:avLst/>
          </a:prstGeom>
        </p:spPr>
      </p:pic>
      <p:pic>
        <p:nvPicPr>
          <p:cNvPr id="10" name="Picture 9">
            <a:extLst>
              <a:ext uri="{FF2B5EF4-FFF2-40B4-BE49-F238E27FC236}">
                <a16:creationId xmlns:a16="http://schemas.microsoft.com/office/drawing/2014/main" id="{C74403DD-6DB6-4C62-A3CD-E7E34B335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20" y="229337"/>
            <a:ext cx="445386" cy="522230"/>
          </a:xfrm>
          <a:prstGeom prst="rect">
            <a:avLst/>
          </a:prstGeom>
        </p:spPr>
      </p:pic>
      <p:sp>
        <p:nvSpPr>
          <p:cNvPr id="3" name="Slide Number Placeholder 2">
            <a:extLst>
              <a:ext uri="{FF2B5EF4-FFF2-40B4-BE49-F238E27FC236}">
                <a16:creationId xmlns:a16="http://schemas.microsoft.com/office/drawing/2014/main" id="{2C672FD8-81B4-4FD7-BB6D-CE600D13284C}"/>
              </a:ext>
            </a:extLst>
          </p:cNvPr>
          <p:cNvSpPr>
            <a:spLocks noGrp="1"/>
          </p:cNvSpPr>
          <p:nvPr>
            <p:ph type="sldNum" sz="quarter" idx="12"/>
          </p:nvPr>
        </p:nvSpPr>
        <p:spPr/>
        <p:txBody>
          <a:bodyPr/>
          <a:lstStyle/>
          <a:p>
            <a:fld id="{962F804F-BC81-4B55-918F-BCD80ADFE1DC}" type="slidenum">
              <a:rPr lang="en-US" smtClean="0"/>
              <a:t>43</a:t>
            </a:fld>
            <a:endParaRPr lang="en-US"/>
          </a:p>
        </p:txBody>
      </p:sp>
    </p:spTree>
    <p:extLst>
      <p:ext uri="{BB962C8B-B14F-4D97-AF65-F5344CB8AC3E}">
        <p14:creationId xmlns:p14="http://schemas.microsoft.com/office/powerpoint/2010/main" val="16610960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F7974E-B5D5-41C0-8D8E-51A56692A33A}"/>
              </a:ext>
            </a:extLst>
          </p:cNvPr>
          <p:cNvPicPr>
            <a:picLocks noChangeAspect="1"/>
          </p:cNvPicPr>
          <p:nvPr/>
        </p:nvPicPr>
        <p:blipFill rotWithShape="1">
          <a:blip r:embed="rId3">
            <a:alphaModFix amt="20000"/>
            <a:lum bright="70000" contrast="-70000"/>
            <a:extLst>
              <a:ext uri="{28A0092B-C50C-407E-A947-70E740481C1C}">
                <a14:useLocalDpi xmlns:a14="http://schemas.microsoft.com/office/drawing/2010/main" val="0"/>
              </a:ext>
            </a:extLst>
          </a:blip>
          <a:srcRect l="3593" t="-1" r="1857" b="42881"/>
          <a:stretch/>
        </p:blipFill>
        <p:spPr>
          <a:xfrm>
            <a:off x="-66675" y="1411551"/>
            <a:ext cx="12552095" cy="561956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6" name="Picture 5">
            <a:extLst>
              <a:ext uri="{FF2B5EF4-FFF2-40B4-BE49-F238E27FC236}">
                <a16:creationId xmlns:a16="http://schemas.microsoft.com/office/drawing/2014/main" id="{040D8218-59BD-48EC-93D5-3943EA20F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36" y="408371"/>
            <a:ext cx="722727" cy="847422"/>
          </a:xfrm>
          <a:prstGeom prst="rect">
            <a:avLst/>
          </a:prstGeom>
        </p:spPr>
      </p:pic>
      <p:sp>
        <p:nvSpPr>
          <p:cNvPr id="12" name="TextBox 11">
            <a:extLst>
              <a:ext uri="{FF2B5EF4-FFF2-40B4-BE49-F238E27FC236}">
                <a16:creationId xmlns:a16="http://schemas.microsoft.com/office/drawing/2014/main" id="{61A148C5-AF99-43D2-934F-D4A7BDECD597}"/>
              </a:ext>
            </a:extLst>
          </p:cNvPr>
          <p:cNvSpPr txBox="1"/>
          <p:nvPr/>
        </p:nvSpPr>
        <p:spPr>
          <a:xfrm>
            <a:off x="0" y="372967"/>
            <a:ext cx="12192000" cy="923330"/>
          </a:xfrm>
          <a:prstGeom prst="rect">
            <a:avLst/>
          </a:prstGeom>
          <a:noFill/>
          <a:ln w="19050">
            <a:solidFill>
              <a:srgbClr val="FFC000"/>
            </a:solidFill>
          </a:ln>
        </p:spPr>
        <p:txBody>
          <a:bodyPr wrap="square">
            <a:spAutoFit/>
          </a:bodyPr>
          <a:lstStyle/>
          <a:p>
            <a:pPr algn="ctr"/>
            <a:r>
              <a:rPr lang="en-US" sz="5400" dirty="0">
                <a:effectLst>
                  <a:outerShdw blurRad="38100" dist="38100" dir="2700000" algn="tl">
                    <a:srgbClr val="000000">
                      <a:alpha val="43137"/>
                    </a:srgbClr>
                  </a:outerShdw>
                </a:effectLst>
                <a:latin typeface="Bookman Old Style" panose="02050604050505020204" pitchFamily="18" charset="0"/>
              </a:rPr>
              <a:t>Fear of Fabrication?</a:t>
            </a:r>
            <a:endParaRPr lang="en-US" sz="5400" dirty="0"/>
          </a:p>
        </p:txBody>
      </p:sp>
      <p:pic>
        <p:nvPicPr>
          <p:cNvPr id="13" name="Picture 12">
            <a:extLst>
              <a:ext uri="{FF2B5EF4-FFF2-40B4-BE49-F238E27FC236}">
                <a16:creationId xmlns:a16="http://schemas.microsoft.com/office/drawing/2014/main" id="{A0770102-08E2-4D07-BD43-A0AF17792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919532" y="413354"/>
            <a:ext cx="656949" cy="852797"/>
          </a:xfrm>
          <a:prstGeom prst="rect">
            <a:avLst/>
          </a:prstGeom>
        </p:spPr>
      </p:pic>
      <p:sp>
        <p:nvSpPr>
          <p:cNvPr id="2" name="TextBox 1">
            <a:extLst>
              <a:ext uri="{FF2B5EF4-FFF2-40B4-BE49-F238E27FC236}">
                <a16:creationId xmlns:a16="http://schemas.microsoft.com/office/drawing/2014/main" id="{A45B3397-F98D-489C-A682-00EAC0282353}"/>
              </a:ext>
            </a:extLst>
          </p:cNvPr>
          <p:cNvSpPr txBox="1"/>
          <p:nvPr/>
        </p:nvSpPr>
        <p:spPr>
          <a:xfrm>
            <a:off x="119270" y="1284327"/>
            <a:ext cx="11953460" cy="5632311"/>
          </a:xfrm>
          <a:prstGeom prst="rect">
            <a:avLst/>
          </a:prstGeom>
          <a:noFill/>
        </p:spPr>
        <p:txBody>
          <a:bodyPr wrap="square" rtlCol="0">
            <a:spAutoFit/>
          </a:bodyPr>
          <a:lstStyle/>
          <a:p>
            <a:pPr algn="ctr"/>
            <a:r>
              <a:rPr lang="en-US" sz="3600" u="sng" dirty="0">
                <a:solidFill>
                  <a:schemeClr val="bg2">
                    <a:lumMod val="25000"/>
                  </a:schemeClr>
                </a:solidFill>
                <a:effectLst>
                  <a:outerShdw blurRad="38100" dist="38100" dir="2700000" algn="tl">
                    <a:srgbClr val="000000">
                      <a:alpha val="43137"/>
                    </a:srgbClr>
                  </a:outerShdw>
                </a:effectLst>
              </a:rPr>
              <a:t>The disciples of Jesus did not manufacture a false Messiah</a:t>
            </a:r>
          </a:p>
          <a:p>
            <a:pPr marL="971550" lvl="1" indent="-514350">
              <a:buFont typeface="+mj-lt"/>
              <a:buAutoNum type="arabicPeriod"/>
            </a:pPr>
            <a:r>
              <a:rPr lang="en-US" sz="3600" dirty="0">
                <a:solidFill>
                  <a:srgbClr val="589BA8"/>
                </a:solidFill>
                <a:effectLst>
                  <a:outerShdw blurRad="38100" dist="38100" dir="2700000" algn="tl">
                    <a:srgbClr val="000000">
                      <a:alpha val="43137"/>
                    </a:srgbClr>
                  </a:outerShdw>
                </a:effectLst>
              </a:rPr>
              <a:t>Liars make poor martyrs.</a:t>
            </a:r>
          </a:p>
          <a:p>
            <a:pPr marL="971550" lvl="1" indent="-514350">
              <a:buFont typeface="+mj-lt"/>
              <a:buAutoNum type="arabicPeriod"/>
            </a:pPr>
            <a:r>
              <a:rPr lang="en-US" sz="3600" dirty="0">
                <a:solidFill>
                  <a:srgbClr val="589BA8"/>
                </a:solidFill>
                <a:effectLst>
                  <a:outerShdw blurRad="38100" dist="38100" dir="2700000" algn="tl">
                    <a:srgbClr val="000000">
                      <a:alpha val="43137"/>
                    </a:srgbClr>
                  </a:outerShdw>
                </a:effectLst>
              </a:rPr>
              <a:t>It is unlikely that Jews would make someone their national king who was humiliated to death by sworn enemies (the Romans.) </a:t>
            </a:r>
          </a:p>
          <a:p>
            <a:pPr marL="971550" lvl="1" indent="-514350">
              <a:buFont typeface="+mj-lt"/>
              <a:buAutoNum type="arabicPeriod"/>
            </a:pPr>
            <a:r>
              <a:rPr lang="en-US" sz="3600" dirty="0">
                <a:solidFill>
                  <a:srgbClr val="589BA8"/>
                </a:solidFill>
                <a:effectLst>
                  <a:outerShdw blurRad="38100" dist="38100" dir="2700000" algn="tl">
                    <a:srgbClr val="000000">
                      <a:alpha val="43137"/>
                    </a:srgbClr>
                  </a:outerShdw>
                </a:effectLst>
              </a:rPr>
              <a:t>It is inconceivable that Jews would invent a national king who was accursed by God (hung on a tree.)</a:t>
            </a:r>
          </a:p>
          <a:p>
            <a:pPr marL="971550" lvl="1" indent="-514350">
              <a:buFont typeface="+mj-lt"/>
              <a:buAutoNum type="arabicPeriod"/>
            </a:pPr>
            <a:r>
              <a:rPr lang="en-US" sz="3600" dirty="0">
                <a:solidFill>
                  <a:srgbClr val="589BA8"/>
                </a:solidFill>
                <a:effectLst>
                  <a:outerShdw blurRad="38100" dist="38100" dir="2700000" algn="tl">
                    <a:srgbClr val="000000">
                      <a:alpha val="43137"/>
                    </a:srgbClr>
                  </a:outerShdw>
                </a:effectLst>
              </a:rPr>
              <a:t>Death and resurrection was preached before earliest Christians had time to search the scriptures and build a theology.</a:t>
            </a:r>
          </a:p>
        </p:txBody>
      </p:sp>
      <p:sp>
        <p:nvSpPr>
          <p:cNvPr id="3" name="Slide Number Placeholder 2">
            <a:extLst>
              <a:ext uri="{FF2B5EF4-FFF2-40B4-BE49-F238E27FC236}">
                <a16:creationId xmlns:a16="http://schemas.microsoft.com/office/drawing/2014/main" id="{FFAA36F6-E0E4-488B-8248-473E8384FE04}"/>
              </a:ext>
            </a:extLst>
          </p:cNvPr>
          <p:cNvSpPr>
            <a:spLocks noGrp="1"/>
          </p:cNvSpPr>
          <p:nvPr>
            <p:ph type="sldNum" sz="quarter" idx="12"/>
          </p:nvPr>
        </p:nvSpPr>
        <p:spPr/>
        <p:txBody>
          <a:bodyPr/>
          <a:lstStyle/>
          <a:p>
            <a:fld id="{962F804F-BC81-4B55-918F-BCD80ADFE1DC}" type="slidenum">
              <a:rPr lang="en-US" smtClean="0"/>
              <a:t>44</a:t>
            </a:fld>
            <a:endParaRPr lang="en-US"/>
          </a:p>
        </p:txBody>
      </p:sp>
    </p:spTree>
    <p:extLst>
      <p:ext uri="{BB962C8B-B14F-4D97-AF65-F5344CB8AC3E}">
        <p14:creationId xmlns:p14="http://schemas.microsoft.com/office/powerpoint/2010/main" val="2512102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8" name="Rectangle 2"/>
          <p:cNvSpPr>
            <a:spLocks noChangeArrowheads="1"/>
          </p:cNvSpPr>
          <p:nvPr/>
        </p:nvSpPr>
        <p:spPr bwMode="auto">
          <a:xfrm>
            <a:off x="1905000" y="2209800"/>
            <a:ext cx="85344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609600" indent="-604838">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1pPr>
            <a:lvl2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2pPr>
            <a:lvl3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3pPr>
            <a:lvl4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4pPr>
            <a:lvl5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a:solidFill>
                  <a:srgbClr val="000000"/>
                </a:solidFill>
                <a:latin typeface="Arial" panose="020B0604020202020204" pitchFamily="34" charset="0"/>
                <a:ea typeface="Microsoft YaHei" panose="020B0503020204020204" pitchFamily="34" charset="-122"/>
              </a:defRPr>
            </a:lvl9pPr>
          </a:lstStyle>
          <a:p>
            <a:pPr>
              <a:lnSpc>
                <a:spcPct val="95000"/>
              </a:lnSpc>
              <a:spcBef>
                <a:spcPts val="600"/>
              </a:spcBef>
            </a:pPr>
            <a:endParaRPr lang="en-US" altLang="en-US" sz="2400" b="1">
              <a:solidFill>
                <a:srgbClr val="FFFF00"/>
              </a:solidFill>
            </a:endParaRPr>
          </a:p>
          <a:p>
            <a:pPr>
              <a:lnSpc>
                <a:spcPct val="80000"/>
              </a:lnSpc>
              <a:spcBef>
                <a:spcPts val="600"/>
              </a:spcBef>
            </a:pPr>
            <a:endParaRPr lang="en-US" altLang="en-US" sz="2400" b="1">
              <a:solidFill>
                <a:srgbClr val="FFFF00"/>
              </a:solidFill>
            </a:endParaRPr>
          </a:p>
          <a:p>
            <a:pPr>
              <a:lnSpc>
                <a:spcPct val="80000"/>
              </a:lnSpc>
              <a:spcBef>
                <a:spcPts val="700"/>
              </a:spcBef>
            </a:pPr>
            <a:endParaRPr lang="en-US" altLang="en-US" sz="2800" b="1">
              <a:solidFill>
                <a:srgbClr val="FFFFFF"/>
              </a:solidFill>
            </a:endParaRPr>
          </a:p>
          <a:p>
            <a:pPr>
              <a:lnSpc>
                <a:spcPct val="80000"/>
              </a:lnSpc>
              <a:spcBef>
                <a:spcPts val="700"/>
              </a:spcBef>
            </a:pPr>
            <a:endParaRPr lang="en-US" altLang="en-US" sz="2800" b="1">
              <a:solidFill>
                <a:srgbClr val="FFFFFF"/>
              </a:solidFill>
            </a:endParaRPr>
          </a:p>
        </p:txBody>
      </p:sp>
      <p:sp>
        <p:nvSpPr>
          <p:cNvPr id="39939" name="AutoShape 3"/>
          <p:cNvSpPr>
            <a:spLocks noChangeArrowheads="1"/>
          </p:cNvSpPr>
          <p:nvPr/>
        </p:nvSpPr>
        <p:spPr bwMode="auto">
          <a:xfrm>
            <a:off x="1798639" y="496889"/>
            <a:ext cx="8594725" cy="776287"/>
          </a:xfrm>
          <a:prstGeom prst="roundRect">
            <a:avLst>
              <a:gd name="adj" fmla="val 204"/>
            </a:avLst>
          </a:prstGeom>
          <a:solidFill>
            <a:srgbClr val="FFFFFF"/>
          </a:solidFill>
          <a:ln w="36720" cap="flat">
            <a:solidFill>
              <a:srgbClr val="FFFF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940" name="AutoShape 4"/>
          <p:cNvSpPr>
            <a:spLocks noChangeArrowheads="1"/>
          </p:cNvSpPr>
          <p:nvPr/>
        </p:nvSpPr>
        <p:spPr bwMode="auto">
          <a:xfrm>
            <a:off x="762000" y="1736726"/>
            <a:ext cx="10515600" cy="4754563"/>
          </a:xfrm>
          <a:prstGeom prst="roundRect">
            <a:avLst>
              <a:gd name="adj" fmla="val 32"/>
            </a:avLst>
          </a:prstGeom>
          <a:solidFill>
            <a:srgbClr val="FFFFFF">
              <a:alpha val="64999"/>
            </a:srgbClr>
          </a:solidFill>
          <a:ln w="9360" cap="flat">
            <a:solidFill>
              <a:srgbClr val="FFFFFF"/>
            </a:solidFill>
            <a:round/>
            <a:headEnd/>
            <a:tailEnd/>
          </a:ln>
          <a:effectLst>
            <a:outerShdw dist="101823" dir="2700000" algn="ctr" rotWithShape="0">
              <a:srgbClr val="808080">
                <a:alpha val="65019"/>
              </a:srgbClr>
            </a:outerShdw>
          </a:effectLst>
        </p:spPr>
        <p:txBody>
          <a:bodyPr wrap="none" anchor="ctr"/>
          <a:lstStyle/>
          <a:p>
            <a:endParaRPr lang="en-US"/>
          </a:p>
        </p:txBody>
      </p:sp>
      <p:sp>
        <p:nvSpPr>
          <p:cNvPr id="39944" name="Text Box 8"/>
          <p:cNvSpPr txBox="1">
            <a:spLocks noChangeArrowheads="1"/>
          </p:cNvSpPr>
          <p:nvPr/>
        </p:nvSpPr>
        <p:spPr bwMode="auto">
          <a:xfrm>
            <a:off x="843376" y="1944207"/>
            <a:ext cx="10515600" cy="4520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95000"/>
              </a:lnSpc>
              <a:spcBef>
                <a:spcPts val="800"/>
              </a:spcBef>
            </a:pPr>
            <a:r>
              <a:rPr lang="en-US" altLang="en-US" sz="4400" dirty="0">
                <a:latin typeface="Adobe Caslon Pro Bold" panose="0205070206050A020403" pitchFamily="18" charset="0"/>
              </a:rPr>
              <a:t>1. The authorship of the Bible is either </a:t>
            </a:r>
          </a:p>
          <a:p>
            <a:pPr>
              <a:lnSpc>
                <a:spcPct val="95000"/>
              </a:lnSpc>
              <a:spcBef>
                <a:spcPts val="800"/>
              </a:spcBef>
            </a:pPr>
            <a:r>
              <a:rPr lang="en-US" altLang="en-US" sz="4400" dirty="0">
                <a:latin typeface="Adobe Caslon Pro Bold" panose="0205070206050A020403" pitchFamily="18" charset="0"/>
              </a:rPr>
              <a:t>     purely natural or it is beyond natural.</a:t>
            </a:r>
          </a:p>
          <a:p>
            <a:pPr>
              <a:lnSpc>
                <a:spcPct val="95000"/>
              </a:lnSpc>
              <a:spcBef>
                <a:spcPts val="800"/>
              </a:spcBef>
            </a:pPr>
            <a:endParaRPr lang="en-US" altLang="en-US" sz="4400" dirty="0">
              <a:latin typeface="Adobe Caslon Pro Bold" panose="0205070206050A020403" pitchFamily="18" charset="0"/>
            </a:endParaRPr>
          </a:p>
          <a:p>
            <a:pPr>
              <a:lnSpc>
                <a:spcPct val="95000"/>
              </a:lnSpc>
              <a:spcBef>
                <a:spcPts val="800"/>
              </a:spcBef>
            </a:pPr>
            <a:r>
              <a:rPr lang="en-US" altLang="en-US" sz="4400" dirty="0">
                <a:latin typeface="Adobe Caslon Pro Bold" panose="0205070206050A020403" pitchFamily="18" charset="0"/>
              </a:rPr>
              <a:t>2. It is not purely natural.</a:t>
            </a:r>
          </a:p>
          <a:p>
            <a:pPr>
              <a:lnSpc>
                <a:spcPct val="95000"/>
              </a:lnSpc>
              <a:spcBef>
                <a:spcPts val="800"/>
              </a:spcBef>
            </a:pPr>
            <a:endParaRPr lang="en-US" altLang="en-US" sz="4400" dirty="0">
              <a:latin typeface="Adobe Caslon Pro Bold" panose="0205070206050A020403" pitchFamily="18" charset="0"/>
            </a:endParaRPr>
          </a:p>
          <a:p>
            <a:pPr>
              <a:lnSpc>
                <a:spcPct val="95000"/>
              </a:lnSpc>
              <a:spcBef>
                <a:spcPts val="800"/>
              </a:spcBef>
            </a:pPr>
            <a:r>
              <a:rPr lang="en-US" altLang="en-US" sz="4400" dirty="0">
                <a:latin typeface="Adobe Caslon Pro Bold" panose="0205070206050A020403" pitchFamily="18" charset="0"/>
              </a:rPr>
              <a:t>3. Therefore, it must be beyond natural.</a:t>
            </a:r>
          </a:p>
        </p:txBody>
      </p:sp>
      <p:sp>
        <p:nvSpPr>
          <p:cNvPr id="39946" name="Text Box 10"/>
          <p:cNvSpPr txBox="1">
            <a:spLocks noChangeArrowheads="1"/>
          </p:cNvSpPr>
          <p:nvPr/>
        </p:nvSpPr>
        <p:spPr bwMode="auto">
          <a:xfrm>
            <a:off x="4430714" y="616843"/>
            <a:ext cx="2840037"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dirty="0">
                <a:latin typeface="Adobe Caslon Pro Bold" panose="0205070206050A020403" pitchFamily="18" charset="0"/>
              </a:rPr>
              <a:t>The Logic</a:t>
            </a:r>
          </a:p>
        </p:txBody>
      </p:sp>
      <p:sp>
        <p:nvSpPr>
          <p:cNvPr id="2" name="Slide Number Placeholder 1">
            <a:extLst>
              <a:ext uri="{FF2B5EF4-FFF2-40B4-BE49-F238E27FC236}">
                <a16:creationId xmlns:a16="http://schemas.microsoft.com/office/drawing/2014/main" id="{42DD7D18-85EC-4A8A-9483-8EEA66B395D4}"/>
              </a:ext>
            </a:extLst>
          </p:cNvPr>
          <p:cNvSpPr>
            <a:spLocks noGrp="1"/>
          </p:cNvSpPr>
          <p:nvPr>
            <p:ph type="sldNum" sz="quarter" idx="12"/>
          </p:nvPr>
        </p:nvSpPr>
        <p:spPr/>
        <p:txBody>
          <a:bodyPr/>
          <a:lstStyle/>
          <a:p>
            <a:fld id="{E113F77F-DE8D-4BF1-B5B6-797A90066CD8}" type="slidenum">
              <a:rPr lang="en-US" smtClean="0"/>
              <a:t>45</a:t>
            </a:fld>
            <a:endParaRPr lang="en-US"/>
          </a:p>
        </p:txBody>
      </p:sp>
    </p:spTree>
    <p:extLst>
      <p:ext uri="{BB962C8B-B14F-4D97-AF65-F5344CB8AC3E}">
        <p14:creationId xmlns:p14="http://schemas.microsoft.com/office/powerpoint/2010/main" val="751050654"/>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C6E8F5-F6B6-4FF8-A2D7-38F49FBB77BD}"/>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18" name="Rectangle 17">
            <a:extLst>
              <a:ext uri="{FF2B5EF4-FFF2-40B4-BE49-F238E27FC236}">
                <a16:creationId xmlns:a16="http://schemas.microsoft.com/office/drawing/2014/main" id="{1B64A14F-B073-4B3E-9EDA-1145FCD4F335}"/>
              </a:ext>
            </a:extLst>
          </p:cNvPr>
          <p:cNvSpPr/>
          <p:nvPr/>
        </p:nvSpPr>
        <p:spPr>
          <a:xfrm>
            <a:off x="2443014" y="132080"/>
            <a:ext cx="3316832" cy="2448326"/>
          </a:xfrm>
          <a:prstGeom prst="rect">
            <a:avLst/>
          </a:prstGeom>
          <a:solidFill>
            <a:srgbClr val="D4E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801D37-C829-431C-9D5E-97702A5ABEFC}"/>
              </a:ext>
            </a:extLst>
          </p:cNvPr>
          <p:cNvSpPr/>
          <p:nvPr/>
        </p:nvSpPr>
        <p:spPr>
          <a:xfrm>
            <a:off x="6114440" y="132079"/>
            <a:ext cx="3301936" cy="6614159"/>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4D3016-277A-4322-A583-5F7E7126CF24}"/>
              </a:ext>
            </a:extLst>
          </p:cNvPr>
          <p:cNvSpPr/>
          <p:nvPr/>
        </p:nvSpPr>
        <p:spPr>
          <a:xfrm>
            <a:off x="2431971" y="2931824"/>
            <a:ext cx="3331039" cy="3814416"/>
          </a:xfrm>
          <a:prstGeom prst="rect">
            <a:avLst/>
          </a:prstGeom>
          <a:solidFill>
            <a:srgbClr val="D4E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F90221C-CAC8-42CD-8E05-116C359E71CF}"/>
              </a:ext>
            </a:extLst>
          </p:cNvPr>
          <p:cNvCxnSpPr>
            <a:cxnSpLocks/>
          </p:cNvCxnSpPr>
          <p:nvPr/>
        </p:nvCxnSpPr>
        <p:spPr>
          <a:xfrm>
            <a:off x="2443014" y="2772755"/>
            <a:ext cx="6985466" cy="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A12520-4CEC-4933-A449-86B8CFC6D7D0}"/>
              </a:ext>
            </a:extLst>
          </p:cNvPr>
          <p:cNvCxnSpPr>
            <a:cxnSpLocks/>
          </p:cNvCxnSpPr>
          <p:nvPr/>
        </p:nvCxnSpPr>
        <p:spPr>
          <a:xfrm>
            <a:off x="5943600" y="132080"/>
            <a:ext cx="0" cy="661416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1D1AF5F-6280-4AD0-B194-FEE66D949D91}"/>
              </a:ext>
            </a:extLst>
          </p:cNvPr>
          <p:cNvSpPr txBox="1"/>
          <p:nvPr/>
        </p:nvSpPr>
        <p:spPr>
          <a:xfrm>
            <a:off x="6431280" y="355317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truth</a:t>
            </a:r>
          </a:p>
        </p:txBody>
      </p:sp>
      <p:sp>
        <p:nvSpPr>
          <p:cNvPr id="15" name="TextBox 14">
            <a:extLst>
              <a:ext uri="{FF2B5EF4-FFF2-40B4-BE49-F238E27FC236}">
                <a16:creationId xmlns:a16="http://schemas.microsoft.com/office/drawing/2014/main" id="{F34D0AF1-CB4B-480D-A9DD-C2CFAADBCF01}"/>
              </a:ext>
            </a:extLst>
          </p:cNvPr>
          <p:cNvSpPr txBox="1"/>
          <p:nvPr/>
        </p:nvSpPr>
        <p:spPr>
          <a:xfrm>
            <a:off x="6350000" y="686468"/>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God</a:t>
            </a:r>
          </a:p>
        </p:txBody>
      </p:sp>
      <p:sp>
        <p:nvSpPr>
          <p:cNvPr id="16" name="TextBox 15">
            <a:extLst>
              <a:ext uri="{FF2B5EF4-FFF2-40B4-BE49-F238E27FC236}">
                <a16:creationId xmlns:a16="http://schemas.microsoft.com/office/drawing/2014/main" id="{72A49846-00FB-4594-ABEE-7BB1E0C95060}"/>
              </a:ext>
            </a:extLst>
          </p:cNvPr>
          <p:cNvSpPr txBox="1"/>
          <p:nvPr/>
        </p:nvSpPr>
        <p:spPr>
          <a:xfrm>
            <a:off x="2641600" y="354186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Bible</a:t>
            </a:r>
          </a:p>
        </p:txBody>
      </p:sp>
      <p:sp>
        <p:nvSpPr>
          <p:cNvPr id="17" name="TextBox 16">
            <a:extLst>
              <a:ext uri="{FF2B5EF4-FFF2-40B4-BE49-F238E27FC236}">
                <a16:creationId xmlns:a16="http://schemas.microsoft.com/office/drawing/2014/main" id="{3EC3BB8C-F285-44F0-81FA-DB5D5B1ED161}"/>
              </a:ext>
            </a:extLst>
          </p:cNvPr>
          <p:cNvSpPr txBox="1"/>
          <p:nvPr/>
        </p:nvSpPr>
        <p:spPr>
          <a:xfrm>
            <a:off x="2340864" y="699804"/>
            <a:ext cx="324104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Jesus</a:t>
            </a:r>
          </a:p>
        </p:txBody>
      </p:sp>
      <p:sp>
        <p:nvSpPr>
          <p:cNvPr id="9" name="TextBox 8">
            <a:extLst>
              <a:ext uri="{FF2B5EF4-FFF2-40B4-BE49-F238E27FC236}">
                <a16:creationId xmlns:a16="http://schemas.microsoft.com/office/drawing/2014/main" id="{12A782FE-1F63-44CB-BC99-F7A7539BCE2C}"/>
              </a:ext>
            </a:extLst>
          </p:cNvPr>
          <p:cNvSpPr txBox="1"/>
          <p:nvPr/>
        </p:nvSpPr>
        <p:spPr>
          <a:xfrm>
            <a:off x="6426338" y="2445295"/>
            <a:ext cx="2844795" cy="646331"/>
          </a:xfrm>
          <a:prstGeom prst="rect">
            <a:avLst/>
          </a:prstGeom>
          <a:noFill/>
        </p:spPr>
        <p:txBody>
          <a:bodyPr wrap="square" rtlCol="0">
            <a:spAutoFit/>
          </a:bodyPr>
          <a:lstStyle/>
          <a:p>
            <a:pPr algn="ctr"/>
            <a:r>
              <a:rPr lang="en-US" sz="3600" b="1" dirty="0">
                <a:ln>
                  <a:solidFill>
                    <a:schemeClr val="accent1"/>
                  </a:solidFill>
                </a:ln>
                <a:solidFill>
                  <a:schemeClr val="bg1"/>
                </a:solidFill>
                <a:effectLst>
                  <a:outerShdw blurRad="38100" dist="38100" dir="2700000" algn="tl">
                    <a:srgbClr val="000000">
                      <a:alpha val="43137"/>
                    </a:srgbClr>
                  </a:outerShdw>
                </a:effectLst>
              </a:rPr>
              <a:t>ABSOLUTE</a:t>
            </a:r>
          </a:p>
        </p:txBody>
      </p:sp>
      <p:sp>
        <p:nvSpPr>
          <p:cNvPr id="3" name="TextBox 2">
            <a:extLst>
              <a:ext uri="{FF2B5EF4-FFF2-40B4-BE49-F238E27FC236}">
                <a16:creationId xmlns:a16="http://schemas.microsoft.com/office/drawing/2014/main" id="{861897F9-F0A3-4C53-9B2E-4BE9A6C6D790}"/>
              </a:ext>
            </a:extLst>
          </p:cNvPr>
          <p:cNvSpPr txBox="1"/>
          <p:nvPr/>
        </p:nvSpPr>
        <p:spPr>
          <a:xfrm>
            <a:off x="6607444" y="1762537"/>
            <a:ext cx="2576311" cy="769441"/>
          </a:xfrm>
          <a:prstGeom prst="rect">
            <a:avLst/>
          </a:prstGeom>
          <a:noFill/>
        </p:spPr>
        <p:txBody>
          <a:bodyPr wrap="square" rtlCol="0">
            <a:spAutoFit/>
          </a:bodyPr>
          <a:lstStyle/>
          <a:p>
            <a:r>
              <a:rPr lang="en-US" sz="4400" b="1" dirty="0">
                <a:ln>
                  <a:solidFill>
                    <a:schemeClr val="accent1"/>
                  </a:solidFill>
                </a:ln>
                <a:solidFill>
                  <a:schemeClr val="bg1"/>
                </a:solidFill>
                <a:effectLst>
                  <a:outerShdw blurRad="38100" dist="38100" dir="2700000" algn="tl">
                    <a:srgbClr val="000000">
                      <a:alpha val="43137"/>
                    </a:srgbClr>
                  </a:outerShdw>
                </a:effectLst>
              </a:rPr>
              <a:t>Law Giver</a:t>
            </a:r>
          </a:p>
        </p:txBody>
      </p:sp>
      <p:sp>
        <p:nvSpPr>
          <p:cNvPr id="11" name="TextBox 10">
            <a:extLst>
              <a:ext uri="{FF2B5EF4-FFF2-40B4-BE49-F238E27FC236}">
                <a16:creationId xmlns:a16="http://schemas.microsoft.com/office/drawing/2014/main" id="{88B4581E-1D49-4E3D-BAF1-6B15C7EBF6E0}"/>
              </a:ext>
            </a:extLst>
          </p:cNvPr>
          <p:cNvSpPr txBox="1"/>
          <p:nvPr/>
        </p:nvSpPr>
        <p:spPr>
          <a:xfrm>
            <a:off x="6905613" y="2988366"/>
            <a:ext cx="2132364" cy="769441"/>
          </a:xfrm>
          <a:prstGeom prst="rect">
            <a:avLst/>
          </a:prstGeom>
          <a:noFill/>
        </p:spPr>
        <p:txBody>
          <a:bodyPr wrap="square" rtlCol="0">
            <a:spAutoFit/>
          </a:bodyPr>
          <a:lstStyle/>
          <a:p>
            <a:r>
              <a:rPr lang="en-US" sz="4400" b="1" dirty="0">
                <a:ln>
                  <a:solidFill>
                    <a:schemeClr val="accent1"/>
                  </a:solidFill>
                </a:ln>
                <a:solidFill>
                  <a:schemeClr val="bg1"/>
                </a:solidFill>
                <a:effectLst>
                  <a:outerShdw blurRad="38100" dist="38100" dir="2700000" algn="tl">
                    <a:srgbClr val="000000">
                      <a:alpha val="43137"/>
                    </a:srgbClr>
                  </a:outerShdw>
                </a:effectLst>
              </a:rPr>
              <a:t>Nature</a:t>
            </a:r>
          </a:p>
        </p:txBody>
      </p:sp>
      <p:sp>
        <p:nvSpPr>
          <p:cNvPr id="13" name="TextBox 12">
            <a:extLst>
              <a:ext uri="{FF2B5EF4-FFF2-40B4-BE49-F238E27FC236}">
                <a16:creationId xmlns:a16="http://schemas.microsoft.com/office/drawing/2014/main" id="{E2F9459F-25A4-4E63-89E6-2F51CD781575}"/>
              </a:ext>
            </a:extLst>
          </p:cNvPr>
          <p:cNvSpPr txBox="1"/>
          <p:nvPr/>
        </p:nvSpPr>
        <p:spPr>
          <a:xfrm>
            <a:off x="2456266" y="2465718"/>
            <a:ext cx="3138884" cy="584775"/>
          </a:xfrm>
          <a:prstGeom prst="rect">
            <a:avLst/>
          </a:prstGeom>
          <a:noFill/>
        </p:spPr>
        <p:txBody>
          <a:bodyPr wrap="square" rtlCol="0">
            <a:spAutoFit/>
          </a:bodyPr>
          <a:lstStyle/>
          <a:p>
            <a:pPr algn="ctr"/>
            <a:r>
              <a:rPr lang="en-US" sz="3200" b="1" dirty="0">
                <a:solidFill>
                  <a:schemeClr val="accent4">
                    <a:lumMod val="75000"/>
                  </a:schemeClr>
                </a:solidFill>
              </a:rPr>
              <a:t>WORD OF GOD</a:t>
            </a:r>
          </a:p>
        </p:txBody>
      </p:sp>
      <p:sp>
        <p:nvSpPr>
          <p:cNvPr id="19" name="TextBox 18">
            <a:extLst>
              <a:ext uri="{FF2B5EF4-FFF2-40B4-BE49-F238E27FC236}">
                <a16:creationId xmlns:a16="http://schemas.microsoft.com/office/drawing/2014/main" id="{9AE54E81-BE99-4B8C-B167-0BAA999D1FF3}"/>
              </a:ext>
            </a:extLst>
          </p:cNvPr>
          <p:cNvSpPr txBox="1"/>
          <p:nvPr/>
        </p:nvSpPr>
        <p:spPr>
          <a:xfrm>
            <a:off x="2763520" y="2931824"/>
            <a:ext cx="2218067" cy="707886"/>
          </a:xfrm>
          <a:prstGeom prst="rect">
            <a:avLst/>
          </a:prstGeom>
          <a:noFill/>
        </p:spPr>
        <p:txBody>
          <a:bodyPr wrap="square" rtlCol="0">
            <a:spAutoFit/>
          </a:bodyPr>
          <a:lstStyle/>
          <a:p>
            <a:pPr algn="ctr"/>
            <a:r>
              <a:rPr lang="en-US" sz="4000" dirty="0">
                <a:solidFill>
                  <a:schemeClr val="accent4">
                    <a:lumMod val="75000"/>
                  </a:schemeClr>
                </a:solidFill>
                <a:effectLst>
                  <a:outerShdw blurRad="38100" dist="50800" dir="2700000" algn="tl">
                    <a:srgbClr val="000000">
                      <a:alpha val="43137"/>
                    </a:srgbClr>
                  </a:outerShdw>
                </a:effectLst>
              </a:rPr>
              <a:t>Written</a:t>
            </a:r>
          </a:p>
        </p:txBody>
      </p:sp>
      <p:sp>
        <p:nvSpPr>
          <p:cNvPr id="2" name="Slide Number Placeholder 1">
            <a:extLst>
              <a:ext uri="{FF2B5EF4-FFF2-40B4-BE49-F238E27FC236}">
                <a16:creationId xmlns:a16="http://schemas.microsoft.com/office/drawing/2014/main" id="{A4B2BC9D-59AB-4DB1-87E1-600B100CCCFD}"/>
              </a:ext>
            </a:extLst>
          </p:cNvPr>
          <p:cNvSpPr>
            <a:spLocks noGrp="1"/>
          </p:cNvSpPr>
          <p:nvPr>
            <p:ph type="sldNum" sz="quarter" idx="12"/>
          </p:nvPr>
        </p:nvSpPr>
        <p:spPr/>
        <p:txBody>
          <a:bodyPr/>
          <a:lstStyle/>
          <a:p>
            <a:fld id="{E113F77F-DE8D-4BF1-B5B6-797A90066CD8}" type="slidenum">
              <a:rPr lang="en-US" smtClean="0"/>
              <a:t>46</a:t>
            </a:fld>
            <a:endParaRPr lang="en-US"/>
          </a:p>
        </p:txBody>
      </p:sp>
    </p:spTree>
    <p:extLst>
      <p:ext uri="{BB962C8B-B14F-4D97-AF65-F5344CB8AC3E}">
        <p14:creationId xmlns:p14="http://schemas.microsoft.com/office/powerpoint/2010/main" val="31153873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plus(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n, water, riding, standing&#10;&#10;Description automatically generated">
            <a:extLst>
              <a:ext uri="{FF2B5EF4-FFF2-40B4-BE49-F238E27FC236}">
                <a16:creationId xmlns:a16="http://schemas.microsoft.com/office/drawing/2014/main" id="{2BF43490-1259-4B42-96A3-E9BC66978F1A}"/>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5" name="Text Box 5">
            <a:extLst>
              <a:ext uri="{FF2B5EF4-FFF2-40B4-BE49-F238E27FC236}">
                <a16:creationId xmlns:a16="http://schemas.microsoft.com/office/drawing/2014/main" id="{7F99A738-D328-4AFF-AF2E-CC999CE04260}"/>
              </a:ext>
            </a:extLst>
          </p:cNvPr>
          <p:cNvSpPr txBox="1">
            <a:spLocks noChangeArrowheads="1"/>
          </p:cNvSpPr>
          <p:nvPr/>
        </p:nvSpPr>
        <p:spPr bwMode="auto">
          <a:xfrm>
            <a:off x="1336709" y="2610428"/>
            <a:ext cx="9783762" cy="269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129672"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r>
              <a:rPr lang="en-US" sz="3968" u="sng" dirty="0">
                <a:solidFill>
                  <a:srgbClr val="3A0E05"/>
                </a:solidFill>
                <a:latin typeface="Algerian" panose="04020705040A02060702" pitchFamily="82" charset="0"/>
              </a:rPr>
              <a:t>The Light of Christ</a:t>
            </a:r>
          </a:p>
          <a:p>
            <a:r>
              <a:rPr lang="en-US" sz="3086" dirty="0">
                <a:solidFill>
                  <a:srgbClr val="3A0E05"/>
                </a:solidFill>
                <a:latin typeface="Algerian" panose="04020705040A02060702" pitchFamily="82" charset="0"/>
              </a:rPr>
              <a:t>H.G. Wells: “I am a historian, I am not a believer, but I must confess as a historian that this penniless preacher from Nazareth is irrevocably the very center of history.”</a:t>
            </a:r>
          </a:p>
          <a:p>
            <a:endParaRPr lang="en-US" altLang="en-US" sz="4400" dirty="0"/>
          </a:p>
        </p:txBody>
      </p:sp>
      <p:sp>
        <p:nvSpPr>
          <p:cNvPr id="2" name="Slide Number Placeholder 1">
            <a:extLst>
              <a:ext uri="{FF2B5EF4-FFF2-40B4-BE49-F238E27FC236}">
                <a16:creationId xmlns:a16="http://schemas.microsoft.com/office/drawing/2014/main" id="{09490047-1C47-4940-A004-39C697112D1B}"/>
              </a:ext>
            </a:extLst>
          </p:cNvPr>
          <p:cNvSpPr>
            <a:spLocks noGrp="1"/>
          </p:cNvSpPr>
          <p:nvPr>
            <p:ph type="sldNum" sz="quarter" idx="12"/>
          </p:nvPr>
        </p:nvSpPr>
        <p:spPr/>
        <p:txBody>
          <a:bodyPr/>
          <a:lstStyle/>
          <a:p>
            <a:fld id="{E113F77F-DE8D-4BF1-B5B6-797A90066CD8}" type="slidenum">
              <a:rPr lang="en-US" smtClean="0"/>
              <a:t>47</a:t>
            </a:fld>
            <a:endParaRPr lang="en-US"/>
          </a:p>
        </p:txBody>
      </p:sp>
    </p:spTree>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n, water, riding, standing&#10;&#10;Description automatically generated">
            <a:extLst>
              <a:ext uri="{FF2B5EF4-FFF2-40B4-BE49-F238E27FC236}">
                <a16:creationId xmlns:a16="http://schemas.microsoft.com/office/drawing/2014/main" id="{2BF43490-1259-4B42-96A3-E9BC66978F1A}"/>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335874" name="Rectangle 2">
            <a:extLst>
              <a:ext uri="{FF2B5EF4-FFF2-40B4-BE49-F238E27FC236}">
                <a16:creationId xmlns:a16="http://schemas.microsoft.com/office/drawing/2014/main" id="{C730BAD5-64DA-4165-AA3B-AC0BDD100900}"/>
              </a:ext>
            </a:extLst>
          </p:cNvPr>
          <p:cNvSpPr>
            <a:spLocks noChangeArrowheads="1"/>
          </p:cNvSpPr>
          <p:nvPr/>
        </p:nvSpPr>
        <p:spPr bwMode="auto">
          <a:xfrm>
            <a:off x="427383" y="563214"/>
            <a:ext cx="1124115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r">
              <a:defRPr sz="4400" i="1">
                <a:solidFill>
                  <a:schemeClr val="tx2"/>
                </a:solidFill>
                <a:latin typeface="Times New Roman" panose="02020603050405020304" pitchFamily="18" charset="0"/>
              </a:defRPr>
            </a:lvl1pPr>
            <a:lvl2pPr algn="r">
              <a:defRPr sz="4400" i="1">
                <a:solidFill>
                  <a:schemeClr val="tx2"/>
                </a:solidFill>
                <a:latin typeface="Times New Roman" panose="02020603050405020304" pitchFamily="18" charset="0"/>
              </a:defRPr>
            </a:lvl2pPr>
            <a:lvl3pPr algn="r">
              <a:defRPr sz="4400" i="1">
                <a:solidFill>
                  <a:schemeClr val="tx2"/>
                </a:solidFill>
                <a:latin typeface="Times New Roman" panose="02020603050405020304" pitchFamily="18" charset="0"/>
              </a:defRPr>
            </a:lvl3pPr>
            <a:lvl4pPr algn="r">
              <a:defRPr sz="4400" i="1">
                <a:solidFill>
                  <a:schemeClr val="tx2"/>
                </a:solidFill>
                <a:latin typeface="Times New Roman" panose="02020603050405020304" pitchFamily="18" charset="0"/>
              </a:defRPr>
            </a:lvl4pPr>
            <a:lvl5pPr algn="r">
              <a:defRPr sz="4400" i="1">
                <a:solidFill>
                  <a:schemeClr val="tx2"/>
                </a:solidFill>
                <a:latin typeface="Times New Roman" panose="02020603050405020304" pitchFamily="18" charset="0"/>
              </a:defRPr>
            </a:lvl5pPr>
            <a:lvl6pPr marL="457200" algn="r" eaLnBrk="0" fontAlgn="base" hangingPunct="0">
              <a:spcBef>
                <a:spcPct val="0"/>
              </a:spcBef>
              <a:spcAft>
                <a:spcPct val="0"/>
              </a:spcAft>
              <a:defRPr sz="4400" i="1">
                <a:solidFill>
                  <a:schemeClr val="tx2"/>
                </a:solidFill>
                <a:latin typeface="Times New Roman" panose="02020603050405020304" pitchFamily="18" charset="0"/>
              </a:defRPr>
            </a:lvl6pPr>
            <a:lvl7pPr marL="914400" algn="r" eaLnBrk="0" fontAlgn="base" hangingPunct="0">
              <a:spcBef>
                <a:spcPct val="0"/>
              </a:spcBef>
              <a:spcAft>
                <a:spcPct val="0"/>
              </a:spcAft>
              <a:defRPr sz="4400" i="1">
                <a:solidFill>
                  <a:schemeClr val="tx2"/>
                </a:solidFill>
                <a:latin typeface="Times New Roman" panose="02020603050405020304" pitchFamily="18" charset="0"/>
              </a:defRPr>
            </a:lvl7pPr>
            <a:lvl8pPr marL="1371600" algn="r" eaLnBrk="0" fontAlgn="base" hangingPunct="0">
              <a:spcBef>
                <a:spcPct val="0"/>
              </a:spcBef>
              <a:spcAft>
                <a:spcPct val="0"/>
              </a:spcAft>
              <a:defRPr sz="4400" i="1">
                <a:solidFill>
                  <a:schemeClr val="tx2"/>
                </a:solidFill>
                <a:latin typeface="Times New Roman" panose="02020603050405020304" pitchFamily="18" charset="0"/>
              </a:defRPr>
            </a:lvl8pPr>
            <a:lvl9pPr marL="1828800" algn="r" eaLnBrk="0" fontAlgn="base" hangingPunct="0">
              <a:spcBef>
                <a:spcPct val="0"/>
              </a:spcBef>
              <a:spcAft>
                <a:spcPct val="0"/>
              </a:spcAft>
              <a:defRPr sz="4400" i="1">
                <a:solidFill>
                  <a:schemeClr val="tx2"/>
                </a:solidFill>
                <a:latin typeface="Times New Roman" panose="02020603050405020304" pitchFamily="18" charset="0"/>
              </a:defRPr>
            </a:lvl9pPr>
          </a:lstStyle>
          <a:p>
            <a:pPr algn="ctr"/>
            <a:r>
              <a:rPr lang="en-US" altLang="en-US" sz="5400" b="1" i="0" dirty="0">
                <a:solidFill>
                  <a:schemeClr val="accent1"/>
                </a:solidFill>
                <a:effectLst>
                  <a:outerShdw blurRad="38100" dist="38100" dir="2700000" algn="tl">
                    <a:srgbClr val="000000">
                      <a:alpha val="43137"/>
                    </a:srgbClr>
                  </a:outerShdw>
                </a:effectLst>
                <a:latin typeface="Felix Titling" panose="04060505060202020A04" pitchFamily="82" charset="0"/>
              </a:rPr>
              <a:t>The RESURRECTION OF JESUS</a:t>
            </a:r>
            <a:endParaRPr lang="en-US" altLang="en-US" sz="5400" b="1" i="0" dirty="0">
              <a:effectLst>
                <a:outerShdw blurRad="38100" dist="38100" dir="2700000" algn="tl">
                  <a:srgbClr val="000000">
                    <a:alpha val="43137"/>
                  </a:srgbClr>
                </a:outerShdw>
              </a:effectLst>
              <a:latin typeface="Felix Titling" panose="04060505060202020A04" pitchFamily="82" charset="0"/>
            </a:endParaRPr>
          </a:p>
        </p:txBody>
      </p:sp>
      <p:sp>
        <p:nvSpPr>
          <p:cNvPr id="335875" name="Rectangle 3">
            <a:extLst>
              <a:ext uri="{FF2B5EF4-FFF2-40B4-BE49-F238E27FC236}">
                <a16:creationId xmlns:a16="http://schemas.microsoft.com/office/drawing/2014/main" id="{29C07916-C34A-4274-BFC9-1373B5ED3555}"/>
              </a:ext>
            </a:extLst>
          </p:cNvPr>
          <p:cNvSpPr>
            <a:spLocks noChangeArrowheads="1"/>
          </p:cNvSpPr>
          <p:nvPr/>
        </p:nvSpPr>
        <p:spPr bwMode="auto">
          <a:xfrm>
            <a:off x="1676400" y="1978356"/>
            <a:ext cx="9144000" cy="478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609600" indent="-609600">
              <a:spcBef>
                <a:spcPct val="20000"/>
              </a:spcBef>
              <a:buClr>
                <a:schemeClr val="tx2"/>
              </a:buClr>
              <a:buChar char="•"/>
              <a:defRPr sz="3200">
                <a:solidFill>
                  <a:schemeClr val="tx1"/>
                </a:solidFill>
                <a:latin typeface="Times New Roman" panose="02020603050405020304" pitchFamily="18" charset="0"/>
              </a:defRPr>
            </a:lvl1pPr>
            <a:lvl2pPr marL="990600" indent="-533400">
              <a:spcBef>
                <a:spcPct val="20000"/>
              </a:spcBef>
              <a:buClr>
                <a:schemeClr val="tx2"/>
              </a:buClr>
              <a:buChar char="–"/>
              <a:defRPr sz="2800">
                <a:solidFill>
                  <a:schemeClr val="tx1"/>
                </a:solidFill>
                <a:latin typeface="Times New Roman" panose="02020603050405020304" pitchFamily="18" charset="0"/>
              </a:defRPr>
            </a:lvl2pPr>
            <a:lvl3pPr marL="1371600" indent="-457200">
              <a:spcBef>
                <a:spcPct val="20000"/>
              </a:spcBef>
              <a:buClr>
                <a:schemeClr val="tx2"/>
              </a:buClr>
              <a:buChar char="•"/>
              <a:defRPr sz="2400">
                <a:solidFill>
                  <a:schemeClr val="tx1"/>
                </a:solidFill>
                <a:latin typeface="Times New Roman" panose="02020603050405020304" pitchFamily="18" charset="0"/>
              </a:defRPr>
            </a:lvl3pPr>
            <a:lvl4pPr marL="1752600" indent="-381000">
              <a:spcBef>
                <a:spcPct val="20000"/>
              </a:spcBef>
              <a:buClr>
                <a:schemeClr val="tx2"/>
              </a:buClr>
              <a:buChar char="–"/>
              <a:defRPr sz="2000">
                <a:solidFill>
                  <a:schemeClr val="tx1"/>
                </a:solidFill>
                <a:latin typeface="Times New Roman" panose="02020603050405020304" pitchFamily="18" charset="0"/>
              </a:defRPr>
            </a:lvl4pPr>
            <a:lvl5pPr marL="2209800" indent="-381000">
              <a:spcBef>
                <a:spcPct val="20000"/>
              </a:spcBef>
              <a:buClr>
                <a:schemeClr val="tx2"/>
              </a:buClr>
              <a:buChar char="•"/>
              <a:defRPr sz="2000">
                <a:solidFill>
                  <a:schemeClr val="tx1"/>
                </a:solidFill>
                <a:latin typeface="Times New Roman" panose="02020603050405020304" pitchFamily="18" charset="0"/>
              </a:defRPr>
            </a:lvl5pPr>
            <a:lvl6pPr marL="2667000" indent="-3810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3124200" indent="-3810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581400" indent="-3810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4038600" indent="-3810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0" indent="0">
              <a:spcBef>
                <a:spcPct val="15000"/>
              </a:spcBef>
              <a:buNone/>
            </a:pPr>
            <a:r>
              <a:rPr lang="en-US" altLang="en-US" sz="4800" dirty="0">
                <a:solidFill>
                  <a:schemeClr val="accent1"/>
                </a:solidFill>
                <a:effectLst>
                  <a:outerShdw blurRad="38100" dist="38100" dir="2700000" algn="tl">
                    <a:srgbClr val="000000">
                      <a:alpha val="43137"/>
                    </a:srgbClr>
                  </a:outerShdw>
                </a:effectLst>
                <a:latin typeface="Adobe Caslon Pro Bold" panose="0205070206050A020403" pitchFamily="18" charset="0"/>
              </a:rPr>
              <a:t>F.E.A.T.</a:t>
            </a:r>
          </a:p>
          <a:p>
            <a:pPr lvl="1">
              <a:spcBef>
                <a:spcPct val="15000"/>
              </a:spcBef>
              <a:buFont typeface="Wingdings" panose="05000000000000000000" pitchFamily="2" charset="2"/>
              <a:buNone/>
            </a:pPr>
            <a:r>
              <a:rPr lang="en-US" altLang="en-US" sz="4800" dirty="0">
                <a:solidFill>
                  <a:schemeClr val="accent1"/>
                </a:solidFill>
                <a:effectLst>
                  <a:outerShdw blurRad="38100" dist="38100" dir="2700000" algn="tl">
                    <a:srgbClr val="000000">
                      <a:alpha val="43137"/>
                    </a:srgbClr>
                  </a:outerShdw>
                </a:effectLst>
                <a:latin typeface="Adobe Caslon Pro Bold" panose="0205070206050A020403" pitchFamily="18" charset="0"/>
              </a:rPr>
              <a:t>F =  Fatality</a:t>
            </a:r>
          </a:p>
          <a:p>
            <a:pPr lvl="1">
              <a:spcBef>
                <a:spcPct val="15000"/>
              </a:spcBef>
              <a:buFont typeface="Wingdings" panose="05000000000000000000" pitchFamily="2" charset="2"/>
              <a:buNone/>
            </a:pPr>
            <a:r>
              <a:rPr lang="en-US" altLang="en-US" sz="4800" dirty="0">
                <a:solidFill>
                  <a:schemeClr val="accent1"/>
                </a:solidFill>
                <a:effectLst>
                  <a:outerShdw blurRad="38100" dist="38100" dir="2700000" algn="tl">
                    <a:srgbClr val="000000">
                      <a:alpha val="43137"/>
                    </a:srgbClr>
                  </a:outerShdw>
                </a:effectLst>
                <a:latin typeface="Adobe Caslon Pro Bold" panose="0205070206050A020403" pitchFamily="18" charset="0"/>
              </a:rPr>
              <a:t>E =  Empty Tomb</a:t>
            </a:r>
          </a:p>
          <a:p>
            <a:pPr lvl="1">
              <a:spcBef>
                <a:spcPct val="15000"/>
              </a:spcBef>
              <a:buFont typeface="Wingdings" panose="05000000000000000000" pitchFamily="2" charset="2"/>
              <a:buNone/>
            </a:pPr>
            <a:r>
              <a:rPr lang="en-US" altLang="en-US" sz="4800" dirty="0">
                <a:solidFill>
                  <a:schemeClr val="accent1"/>
                </a:solidFill>
                <a:effectLst>
                  <a:outerShdw blurRad="38100" dist="38100" dir="2700000" algn="tl">
                    <a:srgbClr val="000000">
                      <a:alpha val="43137"/>
                    </a:srgbClr>
                  </a:outerShdw>
                </a:effectLst>
                <a:latin typeface="Adobe Caslon Pro Bold" panose="0205070206050A020403" pitchFamily="18" charset="0"/>
              </a:rPr>
              <a:t>A =  Appearances</a:t>
            </a:r>
          </a:p>
          <a:p>
            <a:pPr lvl="1">
              <a:spcBef>
                <a:spcPct val="15000"/>
              </a:spcBef>
              <a:buFont typeface="Wingdings" panose="05000000000000000000" pitchFamily="2" charset="2"/>
              <a:buNone/>
            </a:pPr>
            <a:r>
              <a:rPr lang="en-US" altLang="en-US" sz="4800" dirty="0">
                <a:solidFill>
                  <a:schemeClr val="accent1"/>
                </a:solidFill>
                <a:effectLst>
                  <a:outerShdw blurRad="38100" dist="38100" dir="2700000" algn="tl">
                    <a:srgbClr val="000000">
                      <a:alpha val="43137"/>
                    </a:srgbClr>
                  </a:outerShdw>
                </a:effectLst>
                <a:latin typeface="Adobe Caslon Pro Bold" panose="0205070206050A020403" pitchFamily="18" charset="0"/>
              </a:rPr>
              <a:t>T =  Transformation</a:t>
            </a:r>
            <a:endParaRPr lang="en-US" altLang="en-US" sz="4400" dirty="0">
              <a:solidFill>
                <a:schemeClr val="accent1"/>
              </a:solidFill>
              <a:effectLst>
                <a:outerShdw blurRad="38100" dist="38100" dir="2700000" algn="tl">
                  <a:srgbClr val="000000">
                    <a:alpha val="43137"/>
                  </a:srgbClr>
                </a:outerShdw>
              </a:effectLst>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0541BFD7-4A35-423F-95A2-F4AFC74C3142}"/>
              </a:ext>
            </a:extLst>
          </p:cNvPr>
          <p:cNvSpPr>
            <a:spLocks noGrp="1"/>
          </p:cNvSpPr>
          <p:nvPr>
            <p:ph type="sldNum" sz="quarter" idx="12"/>
          </p:nvPr>
        </p:nvSpPr>
        <p:spPr/>
        <p:txBody>
          <a:bodyPr/>
          <a:lstStyle/>
          <a:p>
            <a:fld id="{E113F77F-DE8D-4BF1-B5B6-797A90066CD8}" type="slidenum">
              <a:rPr lang="en-US" smtClean="0"/>
              <a:t>48</a:t>
            </a:fld>
            <a:endParaRPr lang="en-US"/>
          </a:p>
        </p:txBody>
      </p:sp>
    </p:spTree>
    <p:extLst>
      <p:ext uri="{BB962C8B-B14F-4D97-AF65-F5344CB8AC3E}">
        <p14:creationId xmlns:p14="http://schemas.microsoft.com/office/powerpoint/2010/main" val="797008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5875">
                                            <p:txEl>
                                              <p:pRg st="1" end="1"/>
                                            </p:txEl>
                                          </p:spTgt>
                                        </p:tgtEl>
                                        <p:attrNameLst>
                                          <p:attrName>style.visibility</p:attrName>
                                        </p:attrNameLst>
                                      </p:cBhvr>
                                      <p:to>
                                        <p:strVal val="visible"/>
                                      </p:to>
                                    </p:set>
                                    <p:animEffect transition="in" filter="randombar(horizontal)">
                                      <p:cBhvr>
                                        <p:cTn id="7" dur="500"/>
                                        <p:tgtEl>
                                          <p:spTgt spid="33587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35875">
                                            <p:txEl>
                                              <p:pRg st="2" end="2"/>
                                            </p:txEl>
                                          </p:spTgt>
                                        </p:tgtEl>
                                        <p:attrNameLst>
                                          <p:attrName>style.visibility</p:attrName>
                                        </p:attrNameLst>
                                      </p:cBhvr>
                                      <p:to>
                                        <p:strVal val="visible"/>
                                      </p:to>
                                    </p:set>
                                    <p:animEffect transition="in" filter="randombar(horizontal)">
                                      <p:cBhvr>
                                        <p:cTn id="10" dur="500"/>
                                        <p:tgtEl>
                                          <p:spTgt spid="335875">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35875">
                                            <p:txEl>
                                              <p:pRg st="3" end="3"/>
                                            </p:txEl>
                                          </p:spTgt>
                                        </p:tgtEl>
                                        <p:attrNameLst>
                                          <p:attrName>style.visibility</p:attrName>
                                        </p:attrNameLst>
                                      </p:cBhvr>
                                      <p:to>
                                        <p:strVal val="visible"/>
                                      </p:to>
                                    </p:set>
                                    <p:animEffect transition="in" filter="randombar(horizontal)">
                                      <p:cBhvr>
                                        <p:cTn id="13" dur="500"/>
                                        <p:tgtEl>
                                          <p:spTgt spid="335875">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35875">
                                            <p:txEl>
                                              <p:pRg st="4" end="4"/>
                                            </p:txEl>
                                          </p:spTgt>
                                        </p:tgtEl>
                                        <p:attrNameLst>
                                          <p:attrName>style.visibility</p:attrName>
                                        </p:attrNameLst>
                                      </p:cBhvr>
                                      <p:to>
                                        <p:strVal val="visible"/>
                                      </p:to>
                                    </p:set>
                                    <p:animEffect transition="in" filter="randombar(horizontal)">
                                      <p:cBhvr>
                                        <p:cTn id="16" dur="500"/>
                                        <p:tgtEl>
                                          <p:spTgt spid="335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itting, table, building&#10;&#10;Description automatically generated">
            <a:extLst>
              <a:ext uri="{FF2B5EF4-FFF2-40B4-BE49-F238E27FC236}">
                <a16:creationId xmlns:a16="http://schemas.microsoft.com/office/drawing/2014/main" id="{156EA388-C8D7-46CC-BF71-5FD047CD969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4059"/>
          </a:xfrm>
          <a:prstGeom prst="rect">
            <a:avLst/>
          </a:prstGeom>
        </p:spPr>
      </p:pic>
      <p:graphicFrame>
        <p:nvGraphicFramePr>
          <p:cNvPr id="283651" name="Object 3">
            <a:extLst>
              <a:ext uri="{FF2B5EF4-FFF2-40B4-BE49-F238E27FC236}">
                <a16:creationId xmlns:a16="http://schemas.microsoft.com/office/drawing/2014/main" id="{93F123DF-8AB0-497B-83EB-145FB2DB3451}"/>
              </a:ext>
            </a:extLst>
          </p:cNvPr>
          <p:cNvGraphicFramePr>
            <a:graphicFrameLocks noChangeAspect="1"/>
          </p:cNvGraphicFramePr>
          <p:nvPr/>
        </p:nvGraphicFramePr>
        <p:xfrm>
          <a:off x="8243977" y="788272"/>
          <a:ext cx="3676167" cy="5439107"/>
        </p:xfrm>
        <a:graphic>
          <a:graphicData uri="http://schemas.openxmlformats.org/presentationml/2006/ole">
            <mc:AlternateContent xmlns:mc="http://schemas.openxmlformats.org/markup-compatibility/2006">
              <mc:Choice xmlns:v="urn:schemas-microsoft-com:vml" Requires="v">
                <p:oleObj spid="_x0000_s1181" name="Slide" r:id="rId4" imgW="4548526" imgH="3407297" progId="PowerPoint.Slide.8">
                  <p:embed/>
                </p:oleObj>
              </mc:Choice>
              <mc:Fallback>
                <p:oleObj name="Slide" r:id="rId4" imgW="4548526" imgH="3407297" progId="PowerPoint.Slide.8">
                  <p:embed/>
                  <p:pic>
                    <p:nvPicPr>
                      <p:cNvPr id="283651" name="Object 3">
                        <a:extLst>
                          <a:ext uri="{FF2B5EF4-FFF2-40B4-BE49-F238E27FC236}">
                            <a16:creationId xmlns:a16="http://schemas.microsoft.com/office/drawing/2014/main" id="{93F123DF-8AB0-497B-83EB-145FB2DB3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82" t="4668" r="9850" b="16760"/>
                      <a:stretch>
                        <a:fillRect/>
                      </a:stretch>
                    </p:blipFill>
                    <p:spPr bwMode="auto">
                      <a:xfrm>
                        <a:off x="8243977" y="788272"/>
                        <a:ext cx="3676167" cy="5439107"/>
                      </a:xfrm>
                      <a:prstGeom prst="rect">
                        <a:avLst/>
                      </a:prstGeom>
                      <a:noFill/>
                      <a:ln w="57150" cmpd="thinThick">
                        <a:solidFill>
                          <a:srgbClr val="FF0000"/>
                        </a:solidFill>
                        <a:miter lim="800000"/>
                        <a:headEnd/>
                        <a:tailEnd/>
                      </a:ln>
                    </p:spPr>
                  </p:pic>
                </p:oleObj>
              </mc:Fallback>
            </mc:AlternateContent>
          </a:graphicData>
        </a:graphic>
      </p:graphicFrame>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79512" y="240712"/>
            <a:ext cx="80772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600" dirty="0">
                <a:solidFill>
                  <a:schemeClr val="accent1"/>
                </a:solidFill>
                <a:effectLst>
                  <a:outerShdw blurRad="38100" dist="38100" dir="2700000" algn="tl">
                    <a:srgbClr val="000000">
                      <a:alpha val="43137"/>
                    </a:srgbClr>
                  </a:outerShdw>
                </a:effectLst>
                <a:latin typeface="Felix Titling" panose="04060505060202020A04" pitchFamily="82" charset="0"/>
              </a:rPr>
              <a:t>FATALITY</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r>
              <a:rPr lang="en-US" altLang="en-US" sz="3600" b="1" dirty="0">
                <a:effectLst>
                  <a:outerShdw blurRad="38100" dist="38100" dir="2700000" algn="tl">
                    <a:srgbClr val="000000">
                      <a:alpha val="43137"/>
                    </a:srgbClr>
                  </a:outerShdw>
                </a:effectLst>
                <a:latin typeface="Adobe Caslon Pro Bold" panose="0205070206050A020403" pitchFamily="18" charset="0"/>
              </a:rPr>
              <a:t>Nature of his wounds (whipping, crucifixion, spear)</a:t>
            </a:r>
          </a:p>
          <a:p>
            <a:pPr marL="609600" indent="-609600">
              <a:buClr>
                <a:schemeClr val="tx1"/>
              </a:buClr>
              <a:buFontTx/>
              <a:buAutoNum type="arabicPeriod"/>
            </a:pPr>
            <a:r>
              <a:rPr lang="en-US" altLang="en-US" sz="3600" b="1" dirty="0">
                <a:effectLst>
                  <a:outerShdw blurRad="38100" dist="38100" dir="2700000" algn="tl">
                    <a:srgbClr val="000000">
                      <a:alpha val="43137"/>
                    </a:srgbClr>
                  </a:outerShdw>
                </a:effectLst>
                <a:latin typeface="Adobe Caslon Pro Bold" panose="0205070206050A020403" pitchFamily="18" charset="0"/>
              </a:rPr>
              <a:t>Witnessed by friend and foe</a:t>
            </a:r>
          </a:p>
          <a:p>
            <a:pPr marL="609600" indent="-609600">
              <a:buClr>
                <a:schemeClr val="tx1"/>
              </a:buClr>
              <a:buFontTx/>
              <a:buAutoNum type="arabicPeriod"/>
            </a:pPr>
            <a:r>
              <a:rPr lang="en-US" altLang="en-US" sz="3600" b="1" dirty="0">
                <a:effectLst>
                  <a:outerShdw blurRad="38100" dist="38100" dir="2700000" algn="tl">
                    <a:srgbClr val="000000">
                      <a:alpha val="43137"/>
                    </a:srgbClr>
                  </a:outerShdw>
                </a:effectLst>
                <a:latin typeface="Adobe Caslon Pro Bold" panose="0205070206050A020403" pitchFamily="18" charset="0"/>
              </a:rPr>
              <a:t>Romans, who were professional executioners, pronounced him dead.</a:t>
            </a:r>
          </a:p>
          <a:p>
            <a:pPr marL="609600" indent="-609600">
              <a:buClr>
                <a:schemeClr val="tx1"/>
              </a:buClr>
              <a:buFontTx/>
              <a:buAutoNum type="arabicPeriod"/>
            </a:pPr>
            <a:r>
              <a:rPr lang="en-US" altLang="en-US" sz="3600" b="1" dirty="0">
                <a:effectLst>
                  <a:outerShdw blurRad="38100" dist="38100" dir="2700000" algn="tl">
                    <a:srgbClr val="000000">
                      <a:alpha val="43137"/>
                    </a:srgbClr>
                  </a:outerShdw>
                </a:effectLst>
                <a:latin typeface="Adobe Caslon Pro Bold" panose="0205070206050A020403" pitchFamily="18" charset="0"/>
              </a:rPr>
              <a:t>Numerous historical sources </a:t>
            </a: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pic>
        <p:nvPicPr>
          <p:cNvPr id="9" name="Picture 4">
            <a:extLst>
              <a:ext uri="{FF2B5EF4-FFF2-40B4-BE49-F238E27FC236}">
                <a16:creationId xmlns:a16="http://schemas.microsoft.com/office/drawing/2014/main" id="{EBF6579A-6606-4378-8706-75BC8F893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495" y="5370906"/>
            <a:ext cx="1323593" cy="122625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4D94B2E-F877-43DB-9733-C408D629F642}"/>
              </a:ext>
            </a:extLst>
          </p:cNvPr>
          <p:cNvSpPr>
            <a:spLocks noGrp="1"/>
          </p:cNvSpPr>
          <p:nvPr>
            <p:ph type="sldNum" sz="quarter" idx="12"/>
          </p:nvPr>
        </p:nvSpPr>
        <p:spPr/>
        <p:txBody>
          <a:bodyPr/>
          <a:lstStyle/>
          <a:p>
            <a:fld id="{E113F77F-DE8D-4BF1-B5B6-797A90066CD8}" type="slidenum">
              <a:rPr lang="en-US" smtClean="0"/>
              <a:t>49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4B9DDDB-D448-4B71-8FC8-1EAD9175E7C4}"/>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4" name="Rectangle 3">
            <a:extLst>
              <a:ext uri="{FF2B5EF4-FFF2-40B4-BE49-F238E27FC236}">
                <a16:creationId xmlns:a16="http://schemas.microsoft.com/office/drawing/2014/main" id="{5AA97233-8BF5-452B-9408-DF6D0896A9AB}"/>
              </a:ext>
            </a:extLst>
          </p:cNvPr>
          <p:cNvSpPr/>
          <p:nvPr/>
        </p:nvSpPr>
        <p:spPr>
          <a:xfrm>
            <a:off x="5019037" y="132080"/>
            <a:ext cx="3322865" cy="6614160"/>
          </a:xfrm>
          <a:prstGeom prst="rect">
            <a:avLst/>
          </a:prstGeom>
          <a:solidFill>
            <a:srgbClr val="D4E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08F0C8-1962-4559-8920-E29FB0271F32}"/>
              </a:ext>
            </a:extLst>
          </p:cNvPr>
          <p:cNvSpPr/>
          <p:nvPr/>
        </p:nvSpPr>
        <p:spPr>
          <a:xfrm>
            <a:off x="8665939" y="132081"/>
            <a:ext cx="3322861" cy="6614160"/>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F90221C-CAC8-42CD-8E05-116C359E71CF}"/>
              </a:ext>
            </a:extLst>
          </p:cNvPr>
          <p:cNvCxnSpPr>
            <a:cxnSpLocks/>
          </p:cNvCxnSpPr>
          <p:nvPr/>
        </p:nvCxnSpPr>
        <p:spPr>
          <a:xfrm>
            <a:off x="5003334" y="2772755"/>
            <a:ext cx="6985466" cy="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A12520-4CEC-4933-A449-86B8CFC6D7D0}"/>
              </a:ext>
            </a:extLst>
          </p:cNvPr>
          <p:cNvCxnSpPr>
            <a:cxnSpLocks/>
          </p:cNvCxnSpPr>
          <p:nvPr/>
        </p:nvCxnSpPr>
        <p:spPr>
          <a:xfrm>
            <a:off x="8503920" y="132080"/>
            <a:ext cx="0" cy="661416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1D1AF5F-6280-4AD0-B194-FEE66D949D91}"/>
              </a:ext>
            </a:extLst>
          </p:cNvPr>
          <p:cNvSpPr txBox="1"/>
          <p:nvPr/>
        </p:nvSpPr>
        <p:spPr>
          <a:xfrm>
            <a:off x="8991600" y="3182112"/>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truth</a:t>
            </a:r>
          </a:p>
        </p:txBody>
      </p:sp>
      <p:sp>
        <p:nvSpPr>
          <p:cNvPr id="15" name="TextBox 14">
            <a:extLst>
              <a:ext uri="{FF2B5EF4-FFF2-40B4-BE49-F238E27FC236}">
                <a16:creationId xmlns:a16="http://schemas.microsoft.com/office/drawing/2014/main" id="{F34D0AF1-CB4B-480D-A9DD-C2CFAADBCF01}"/>
              </a:ext>
            </a:extLst>
          </p:cNvPr>
          <p:cNvSpPr txBox="1"/>
          <p:nvPr/>
        </p:nvSpPr>
        <p:spPr>
          <a:xfrm>
            <a:off x="8910320" y="1097280"/>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God</a:t>
            </a:r>
          </a:p>
        </p:txBody>
      </p:sp>
      <p:sp>
        <p:nvSpPr>
          <p:cNvPr id="16" name="TextBox 15">
            <a:extLst>
              <a:ext uri="{FF2B5EF4-FFF2-40B4-BE49-F238E27FC236}">
                <a16:creationId xmlns:a16="http://schemas.microsoft.com/office/drawing/2014/main" id="{72A49846-00FB-4594-ABEE-7BB1E0C95060}"/>
              </a:ext>
            </a:extLst>
          </p:cNvPr>
          <p:cNvSpPr txBox="1"/>
          <p:nvPr/>
        </p:nvSpPr>
        <p:spPr>
          <a:xfrm>
            <a:off x="5201920" y="3210560"/>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Bible</a:t>
            </a:r>
          </a:p>
        </p:txBody>
      </p:sp>
      <p:sp>
        <p:nvSpPr>
          <p:cNvPr id="17" name="TextBox 16">
            <a:extLst>
              <a:ext uri="{FF2B5EF4-FFF2-40B4-BE49-F238E27FC236}">
                <a16:creationId xmlns:a16="http://schemas.microsoft.com/office/drawing/2014/main" id="{3EC3BB8C-F285-44F0-81FA-DB5D5B1ED161}"/>
              </a:ext>
            </a:extLst>
          </p:cNvPr>
          <p:cNvSpPr txBox="1"/>
          <p:nvPr/>
        </p:nvSpPr>
        <p:spPr>
          <a:xfrm>
            <a:off x="5023104" y="1070864"/>
            <a:ext cx="324104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Jesus</a:t>
            </a:r>
          </a:p>
        </p:txBody>
      </p:sp>
      <p:sp>
        <p:nvSpPr>
          <p:cNvPr id="11" name="Rectangle 10">
            <a:extLst>
              <a:ext uri="{FF2B5EF4-FFF2-40B4-BE49-F238E27FC236}">
                <a16:creationId xmlns:a16="http://schemas.microsoft.com/office/drawing/2014/main" id="{3D93C97D-5C98-4D1D-92FA-E7BF0BDEDD5B}"/>
              </a:ext>
            </a:extLst>
          </p:cNvPr>
          <p:cNvSpPr/>
          <p:nvPr/>
        </p:nvSpPr>
        <p:spPr>
          <a:xfrm>
            <a:off x="150918" y="4025731"/>
            <a:ext cx="745194" cy="1015662"/>
          </a:xfrm>
          <a:prstGeom prst="rect">
            <a:avLst/>
          </a:prstGeom>
          <a:solidFill>
            <a:schemeClr val="accent6">
              <a:lumMod val="60000"/>
              <a:lumOff val="4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4CFCEE-7BEA-4EAF-8E3C-6C1ED630071A}"/>
              </a:ext>
            </a:extLst>
          </p:cNvPr>
          <p:cNvSpPr/>
          <p:nvPr/>
        </p:nvSpPr>
        <p:spPr>
          <a:xfrm>
            <a:off x="146303" y="1627631"/>
            <a:ext cx="792479" cy="1015661"/>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1EBBF62-5552-46BF-A5AB-77C5A199BFAF}"/>
              </a:ext>
            </a:extLst>
          </p:cNvPr>
          <p:cNvSpPr txBox="1"/>
          <p:nvPr/>
        </p:nvSpPr>
        <p:spPr>
          <a:xfrm>
            <a:off x="1054608" y="1627632"/>
            <a:ext cx="3462528" cy="1015663"/>
          </a:xfrm>
          <a:prstGeom prst="rect">
            <a:avLst/>
          </a:prstGeom>
          <a:noFill/>
        </p:spPr>
        <p:txBody>
          <a:bodyPr wrap="square" rtlCol="0">
            <a:spAutoFit/>
          </a:bodyPr>
          <a:lstStyle/>
          <a:p>
            <a:r>
              <a:rPr lang="en-US" sz="6000" i="1" dirty="0">
                <a:latin typeface="Times New Roman" panose="02020603050405020304" pitchFamily="18" charset="0"/>
                <a:cs typeface="Times New Roman" panose="02020603050405020304" pitchFamily="18" charset="0"/>
              </a:rPr>
              <a:t>Theism</a:t>
            </a:r>
          </a:p>
        </p:txBody>
      </p:sp>
      <p:sp>
        <p:nvSpPr>
          <p:cNvPr id="23" name="TextBox 22">
            <a:extLst>
              <a:ext uri="{FF2B5EF4-FFF2-40B4-BE49-F238E27FC236}">
                <a16:creationId xmlns:a16="http://schemas.microsoft.com/office/drawing/2014/main" id="{C699C785-3654-4012-BE7D-B508E57D94E6}"/>
              </a:ext>
            </a:extLst>
          </p:cNvPr>
          <p:cNvSpPr txBox="1"/>
          <p:nvPr/>
        </p:nvSpPr>
        <p:spPr>
          <a:xfrm>
            <a:off x="1024127" y="4029222"/>
            <a:ext cx="3885183" cy="1015663"/>
          </a:xfrm>
          <a:prstGeom prst="rect">
            <a:avLst/>
          </a:prstGeom>
          <a:noFill/>
        </p:spPr>
        <p:txBody>
          <a:bodyPr wrap="square" rtlCol="0">
            <a:spAutoFit/>
          </a:bodyPr>
          <a:lstStyle/>
          <a:p>
            <a:r>
              <a:rPr lang="en-US" sz="6000" i="1" dirty="0">
                <a:latin typeface="Times New Roman" panose="02020603050405020304" pitchFamily="18" charset="0"/>
                <a:cs typeface="Times New Roman" panose="02020603050405020304" pitchFamily="18" charset="0"/>
              </a:rPr>
              <a:t>Christianity</a:t>
            </a:r>
            <a:endParaRPr lang="en-US" sz="5400" i="1"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40DC693-E111-4704-82A1-18916FD0BD00}"/>
              </a:ext>
            </a:extLst>
          </p:cNvPr>
          <p:cNvSpPr>
            <a:spLocks noGrp="1"/>
          </p:cNvSpPr>
          <p:nvPr>
            <p:ph type="sldNum" sz="quarter" idx="12"/>
          </p:nvPr>
        </p:nvSpPr>
        <p:spPr/>
        <p:txBody>
          <a:bodyPr/>
          <a:lstStyle/>
          <a:p>
            <a:fld id="{E113F77F-DE8D-4BF1-B5B6-797A90066CD8}" type="slidenum">
              <a:rPr lang="en-US" smtClean="0"/>
              <a:t>5</a:t>
            </a:fld>
            <a:endParaRPr lang="en-US"/>
          </a:p>
        </p:txBody>
      </p:sp>
    </p:spTree>
    <p:extLst>
      <p:ext uri="{BB962C8B-B14F-4D97-AF65-F5344CB8AC3E}">
        <p14:creationId xmlns:p14="http://schemas.microsoft.com/office/powerpoint/2010/main" val="828690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horizontal)">
                                      <p:cBhvr>
                                        <p:cTn id="38" dur="500"/>
                                        <p:tgtEl>
                                          <p:spTgt spid="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4" grpId="0"/>
      <p:bldP spid="15" grpId="0"/>
      <p:bldP spid="16" grpId="0"/>
      <p:bldP spid="17" grpId="0"/>
      <p:bldP spid="11" grpId="0" animBg="1"/>
      <p:bldP spid="13" grpId="0" animBg="1"/>
      <p:bldP spid="20"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itting, table, building&#10;&#10;Description automatically generated">
            <a:extLst>
              <a:ext uri="{FF2B5EF4-FFF2-40B4-BE49-F238E27FC236}">
                <a16:creationId xmlns:a16="http://schemas.microsoft.com/office/drawing/2014/main" id="{156EA388-C8D7-46CC-BF71-5FD047CD969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4059"/>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152408" y="359980"/>
            <a:ext cx="8610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600" dirty="0">
                <a:solidFill>
                  <a:schemeClr val="accent1"/>
                </a:solidFill>
                <a:effectLst>
                  <a:outerShdw blurRad="38100" dist="38100" dir="2700000" algn="tl">
                    <a:srgbClr val="000000">
                      <a:alpha val="43137"/>
                    </a:srgbClr>
                  </a:outerShdw>
                </a:effectLst>
                <a:latin typeface="Felix Titling" panose="04060505060202020A04" pitchFamily="82" charset="0"/>
              </a:rPr>
              <a:t>EMPTY TOMB</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sp>
        <p:nvSpPr>
          <p:cNvPr id="4" name="TextBox 3">
            <a:extLst>
              <a:ext uri="{FF2B5EF4-FFF2-40B4-BE49-F238E27FC236}">
                <a16:creationId xmlns:a16="http://schemas.microsoft.com/office/drawing/2014/main" id="{2AA92D10-A55E-4C29-A249-5E8A049BC85D}"/>
              </a:ext>
            </a:extLst>
          </p:cNvPr>
          <p:cNvSpPr txBox="1"/>
          <p:nvPr/>
        </p:nvSpPr>
        <p:spPr>
          <a:xfrm>
            <a:off x="342900" y="1870385"/>
            <a:ext cx="11849100" cy="3785652"/>
          </a:xfrm>
          <a:prstGeom prst="rect">
            <a:avLst/>
          </a:prstGeom>
          <a:noFill/>
        </p:spPr>
        <p:txBody>
          <a:bodyPr wrap="square" rtlCol="0">
            <a:spAutoFit/>
          </a:bodyPr>
          <a:lstStyle/>
          <a:p>
            <a:pPr marL="342900" indent="-342900">
              <a:buAutoNum type="arabicPeriod"/>
            </a:pPr>
            <a:r>
              <a:rPr lang="en-US" sz="4800" dirty="0">
                <a:latin typeface="Adobe Caslon Pro Bold" panose="0205070206050A020403"/>
              </a:rPr>
              <a:t>The Tomb Location:</a:t>
            </a:r>
          </a:p>
          <a:p>
            <a:pPr marL="800100" lvl="1" indent="-342900">
              <a:buFont typeface="+mj-lt"/>
              <a:buAutoNum type="alphaLcPeriod"/>
            </a:pPr>
            <a:r>
              <a:rPr lang="en-US" sz="4800" dirty="0">
                <a:latin typeface="Adobe Caslon Pro Bold" panose="0205070206050A020403"/>
              </a:rPr>
              <a:t>It was known (Joseph of Arimathea)</a:t>
            </a:r>
          </a:p>
          <a:p>
            <a:pPr marL="800100" lvl="1" indent="-342900">
              <a:buFont typeface="+mj-lt"/>
              <a:buAutoNum type="alphaLcPeriod"/>
            </a:pPr>
            <a:r>
              <a:rPr lang="en-US" sz="4800" dirty="0">
                <a:latin typeface="Adobe Caslon Pro Bold" panose="0205070206050A020403"/>
              </a:rPr>
              <a:t>The Jerusalem Factor </a:t>
            </a:r>
          </a:p>
          <a:p>
            <a:pPr marL="342900" indent="-342900">
              <a:buAutoNum type="arabicPeriod"/>
            </a:pPr>
            <a:r>
              <a:rPr lang="en-US" sz="4800" dirty="0">
                <a:latin typeface="Adobe Caslon Pro Bold" panose="0205070206050A020403"/>
              </a:rPr>
              <a:t>The Women</a:t>
            </a:r>
          </a:p>
          <a:p>
            <a:pPr marL="342900" indent="-342900">
              <a:buAutoNum type="arabicPeriod"/>
            </a:pPr>
            <a:r>
              <a:rPr lang="en-US" sz="4800" dirty="0">
                <a:latin typeface="Adobe Caslon Pro Bold" panose="0205070206050A020403"/>
              </a:rPr>
              <a:t>The Jewish Response</a:t>
            </a:r>
          </a:p>
        </p:txBody>
      </p:sp>
      <p:sp>
        <p:nvSpPr>
          <p:cNvPr id="2" name="Slide Number Placeholder 1">
            <a:extLst>
              <a:ext uri="{FF2B5EF4-FFF2-40B4-BE49-F238E27FC236}">
                <a16:creationId xmlns:a16="http://schemas.microsoft.com/office/drawing/2014/main" id="{F51A9BBC-B130-4BCD-A692-5E1D5F386075}"/>
              </a:ext>
            </a:extLst>
          </p:cNvPr>
          <p:cNvSpPr>
            <a:spLocks noGrp="1"/>
          </p:cNvSpPr>
          <p:nvPr>
            <p:ph type="sldNum" sz="quarter" idx="12"/>
          </p:nvPr>
        </p:nvSpPr>
        <p:spPr/>
        <p:txBody>
          <a:bodyPr/>
          <a:lstStyle/>
          <a:p>
            <a:fld id="{E113F77F-DE8D-4BF1-B5B6-797A90066CD8}" type="slidenum">
              <a:rPr lang="en-US" smtClean="0"/>
              <a:t>50</a:t>
            </a:fld>
            <a:endParaRPr lang="en-US"/>
          </a:p>
        </p:txBody>
      </p:sp>
    </p:spTree>
    <p:extLst>
      <p:ext uri="{BB962C8B-B14F-4D97-AF65-F5344CB8AC3E}">
        <p14:creationId xmlns:p14="http://schemas.microsoft.com/office/powerpoint/2010/main" val="11115045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an, water, riding, standing&#10;&#10;Description automatically generated">
            <a:extLst>
              <a:ext uri="{FF2B5EF4-FFF2-40B4-BE49-F238E27FC236}">
                <a16:creationId xmlns:a16="http://schemas.microsoft.com/office/drawing/2014/main" id="{43BED6B7-AC27-4EC2-A49A-A3E67E77C700}"/>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152408" y="306972"/>
            <a:ext cx="8610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600" dirty="0">
                <a:solidFill>
                  <a:schemeClr val="accent1"/>
                </a:solidFill>
                <a:effectLst>
                  <a:outerShdw blurRad="38100" dist="38100" dir="2700000" algn="tl">
                    <a:srgbClr val="000000">
                      <a:alpha val="43137"/>
                    </a:srgbClr>
                  </a:outerShdw>
                </a:effectLst>
                <a:latin typeface="Felix Titling" panose="04060505060202020A04" pitchFamily="82" charset="0"/>
              </a:rPr>
              <a:t>Appearances</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graphicFrame>
        <p:nvGraphicFramePr>
          <p:cNvPr id="9" name="Table 6">
            <a:extLst>
              <a:ext uri="{FF2B5EF4-FFF2-40B4-BE49-F238E27FC236}">
                <a16:creationId xmlns:a16="http://schemas.microsoft.com/office/drawing/2014/main" id="{C9CF324C-8F31-4C94-AA2D-BC91B73D88C4}"/>
              </a:ext>
            </a:extLst>
          </p:cNvPr>
          <p:cNvGraphicFramePr>
            <a:graphicFrameLocks noGrp="1"/>
          </p:cNvGraphicFramePr>
          <p:nvPr/>
        </p:nvGraphicFramePr>
        <p:xfrm>
          <a:off x="112259" y="4824869"/>
          <a:ext cx="11963400" cy="1782900"/>
        </p:xfrm>
        <a:graphic>
          <a:graphicData uri="http://schemas.openxmlformats.org/drawingml/2006/table">
            <a:tbl>
              <a:tblPr firstRow="1" bandRow="1">
                <a:tableStyleId>{69CF1AB2-1976-4502-BF36-3FF5EA218861}</a:tableStyleId>
              </a:tblPr>
              <a:tblGrid>
                <a:gridCol w="2392680">
                  <a:extLst>
                    <a:ext uri="{9D8B030D-6E8A-4147-A177-3AD203B41FA5}">
                      <a16:colId xmlns:a16="http://schemas.microsoft.com/office/drawing/2014/main" val="3338711489"/>
                    </a:ext>
                  </a:extLst>
                </a:gridCol>
                <a:gridCol w="2392680">
                  <a:extLst>
                    <a:ext uri="{9D8B030D-6E8A-4147-A177-3AD203B41FA5}">
                      <a16:colId xmlns:a16="http://schemas.microsoft.com/office/drawing/2014/main" val="3475923112"/>
                    </a:ext>
                  </a:extLst>
                </a:gridCol>
                <a:gridCol w="2392680">
                  <a:extLst>
                    <a:ext uri="{9D8B030D-6E8A-4147-A177-3AD203B41FA5}">
                      <a16:colId xmlns:a16="http://schemas.microsoft.com/office/drawing/2014/main" val="2263136302"/>
                    </a:ext>
                  </a:extLst>
                </a:gridCol>
                <a:gridCol w="2392680">
                  <a:extLst>
                    <a:ext uri="{9D8B030D-6E8A-4147-A177-3AD203B41FA5}">
                      <a16:colId xmlns:a16="http://schemas.microsoft.com/office/drawing/2014/main" val="2452219012"/>
                    </a:ext>
                  </a:extLst>
                </a:gridCol>
                <a:gridCol w="2392680">
                  <a:extLst>
                    <a:ext uri="{9D8B030D-6E8A-4147-A177-3AD203B41FA5}">
                      <a16:colId xmlns:a16="http://schemas.microsoft.com/office/drawing/2014/main" val="1206212136"/>
                    </a:ext>
                  </a:extLst>
                </a:gridCol>
              </a:tblGrid>
              <a:tr h="891450">
                <a:tc>
                  <a:txBody>
                    <a:bodyPr/>
                    <a:lstStyle/>
                    <a:p>
                      <a:pPr algn="ctr"/>
                      <a:r>
                        <a:rPr lang="en-US" sz="4000" u="sng" dirty="0"/>
                        <a:t>Jesus was:</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u="sng" dirty="0"/>
                        <a:t>Seen</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u="sng" dirty="0"/>
                        <a:t>Heard</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u="sng" dirty="0"/>
                        <a:t>Touched</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u="sng" dirty="0"/>
                        <a:t>Other</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extLst>
                  <a:ext uri="{0D108BD9-81ED-4DB2-BD59-A6C34878D82A}">
                    <a16:rowId xmlns:a16="http://schemas.microsoft.com/office/drawing/2014/main" val="629829302"/>
                  </a:ext>
                </a:extLst>
              </a:tr>
              <a:tr h="891450">
                <a:tc>
                  <a:txBody>
                    <a:bodyPr/>
                    <a:lstStyle/>
                    <a:p>
                      <a:pPr algn="ctr"/>
                      <a:endParaRPr lang="en-US" sz="4000" dirty="0"/>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dirty="0"/>
                        <a:t>12</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dirty="0"/>
                        <a:t>12</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dirty="0"/>
                        <a:t>4</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tc>
                  <a:txBody>
                    <a:bodyPr/>
                    <a:lstStyle/>
                    <a:p>
                      <a:pPr algn="ctr"/>
                      <a:r>
                        <a:rPr lang="en-US" sz="4000" dirty="0"/>
                        <a:t>Ate food</a:t>
                      </a:r>
                    </a:p>
                  </a:txBody>
                  <a:tcPr>
                    <a:gradFill flip="none" rotWithShape="1">
                      <a:gsLst>
                        <a:gs pos="0">
                          <a:schemeClr val="accent1">
                            <a:lumMod val="5000"/>
                            <a:lumOff val="95000"/>
                          </a:schemeClr>
                        </a:gs>
                        <a:gs pos="100000">
                          <a:srgbClr val="C5AE61"/>
                        </a:gs>
                      </a:gsLst>
                      <a:path path="circle">
                        <a:fillToRect l="50000" t="50000" r="50000" b="50000"/>
                      </a:path>
                      <a:tileRect/>
                    </a:gradFill>
                  </a:tcPr>
                </a:tc>
                <a:extLst>
                  <a:ext uri="{0D108BD9-81ED-4DB2-BD59-A6C34878D82A}">
                    <a16:rowId xmlns:a16="http://schemas.microsoft.com/office/drawing/2014/main" val="631777616"/>
                  </a:ext>
                </a:extLst>
              </a:tr>
            </a:tbl>
          </a:graphicData>
        </a:graphic>
      </p:graphicFrame>
      <p:sp>
        <p:nvSpPr>
          <p:cNvPr id="11" name="TextBox 10">
            <a:extLst>
              <a:ext uri="{FF2B5EF4-FFF2-40B4-BE49-F238E27FC236}">
                <a16:creationId xmlns:a16="http://schemas.microsoft.com/office/drawing/2014/main" id="{215E405D-5673-4797-B0F6-11C2781BA684}"/>
              </a:ext>
            </a:extLst>
          </p:cNvPr>
          <p:cNvSpPr txBox="1"/>
          <p:nvPr/>
        </p:nvSpPr>
        <p:spPr>
          <a:xfrm>
            <a:off x="1235955" y="1456257"/>
            <a:ext cx="10586804" cy="4524315"/>
          </a:xfrm>
          <a:prstGeom prst="rect">
            <a:avLst/>
          </a:prstGeom>
          <a:noFill/>
        </p:spPr>
        <p:txBody>
          <a:bodyPr wrap="square" numCol="2" rtlCol="0">
            <a:spAutoFit/>
          </a:bodyPr>
          <a:lstStyle/>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Multiple people</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Multiple appearances</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Multiple days</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Substantial extent</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Doubters (disciples)</a:t>
            </a:r>
          </a:p>
          <a:p>
            <a:pPr marL="285750" indent="-285750">
              <a:buFont typeface="Arial" panose="020B0604020202020204" pitchFamily="34" charset="0"/>
              <a:buChar char="•"/>
            </a:pPr>
            <a:endParaRPr lang="en-US" sz="4000" dirty="0">
              <a:solidFill>
                <a:srgbClr val="62332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sz="4000" dirty="0">
              <a:solidFill>
                <a:srgbClr val="62332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Skeptics (James)</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Enemies (Paul)</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Multiple sources</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Early sources</a:t>
            </a:r>
          </a:p>
          <a:p>
            <a:pPr marL="285750" indent="-285750">
              <a:buFont typeface="Arial" panose="020B0604020202020204" pitchFamily="34" charset="0"/>
              <a:buChar char="•"/>
            </a:pPr>
            <a:r>
              <a:rPr lang="en-US" sz="4000" dirty="0">
                <a:solidFill>
                  <a:srgbClr val="623320"/>
                </a:solidFill>
                <a:effectLst>
                  <a:outerShdw blurRad="38100" dist="38100" dir="2700000" algn="tl">
                    <a:srgbClr val="000000">
                      <a:alpha val="43137"/>
                    </a:srgbClr>
                  </a:outerShdw>
                </a:effectLst>
              </a:rPr>
              <a:t>Eyewitness sources</a:t>
            </a:r>
          </a:p>
        </p:txBody>
      </p:sp>
      <p:sp>
        <p:nvSpPr>
          <p:cNvPr id="2" name="Slide Number Placeholder 1">
            <a:extLst>
              <a:ext uri="{FF2B5EF4-FFF2-40B4-BE49-F238E27FC236}">
                <a16:creationId xmlns:a16="http://schemas.microsoft.com/office/drawing/2014/main" id="{DE40BDF6-A4FB-4A45-8AC1-08FA8B6140DE}"/>
              </a:ext>
            </a:extLst>
          </p:cNvPr>
          <p:cNvSpPr>
            <a:spLocks noGrp="1"/>
          </p:cNvSpPr>
          <p:nvPr>
            <p:ph type="sldNum" sz="quarter" idx="12"/>
          </p:nvPr>
        </p:nvSpPr>
        <p:spPr/>
        <p:txBody>
          <a:bodyPr/>
          <a:lstStyle/>
          <a:p>
            <a:fld id="{E113F77F-DE8D-4BF1-B5B6-797A90066CD8}" type="slidenum">
              <a:rPr lang="en-US" smtClean="0"/>
              <a:t>51</a:t>
            </a:fld>
            <a:endParaRPr lang="en-US"/>
          </a:p>
        </p:txBody>
      </p:sp>
    </p:spTree>
    <p:extLst>
      <p:ext uri="{BB962C8B-B14F-4D97-AF65-F5344CB8AC3E}">
        <p14:creationId xmlns:p14="http://schemas.microsoft.com/office/powerpoint/2010/main" val="15817027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an, water, riding, standing&#10;&#10;Description automatically generated">
            <a:extLst>
              <a:ext uri="{FF2B5EF4-FFF2-40B4-BE49-F238E27FC236}">
                <a16:creationId xmlns:a16="http://schemas.microsoft.com/office/drawing/2014/main" id="{3D7DD1D7-A374-44A0-892E-CD976675B7EF}"/>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79513" y="280468"/>
            <a:ext cx="818851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solidFill>
                  <a:schemeClr val="accent1"/>
                </a:solidFill>
                <a:effectLst>
                  <a:outerShdw blurRad="38100" dist="38100" dir="2700000" algn="tl">
                    <a:srgbClr val="000000">
                      <a:alpha val="43137"/>
                    </a:srgbClr>
                  </a:outerShdw>
                </a:effectLst>
                <a:latin typeface="Felix Titling" panose="04060505060202020A04" pitchFamily="82" charset="0"/>
              </a:rPr>
              <a:t>Transformation</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sp>
        <p:nvSpPr>
          <p:cNvPr id="5" name="TextBox 4">
            <a:extLst>
              <a:ext uri="{FF2B5EF4-FFF2-40B4-BE49-F238E27FC236}">
                <a16:creationId xmlns:a16="http://schemas.microsoft.com/office/drawing/2014/main" id="{1ABBFDB6-6099-4334-A213-62BCC54F2D2A}"/>
              </a:ext>
            </a:extLst>
          </p:cNvPr>
          <p:cNvSpPr txBox="1"/>
          <p:nvPr/>
        </p:nvSpPr>
        <p:spPr>
          <a:xfrm>
            <a:off x="190827" y="1413852"/>
            <a:ext cx="12039600" cy="5016758"/>
          </a:xfrm>
          <a:prstGeom prst="rect">
            <a:avLst/>
          </a:prstGeom>
          <a:noFill/>
          <a:effectLst>
            <a:outerShdw blurRad="50800" dist="38100" dir="2700000" algn="tl" rotWithShape="0">
              <a:prstClr val="black">
                <a:alpha val="40000"/>
              </a:prstClr>
            </a:outerShdw>
          </a:effectLst>
        </p:spPr>
        <p:txBody>
          <a:bodyPr wrap="square" numCol="1" rtlCol="0">
            <a:spAutoFit/>
          </a:bodyPr>
          <a:lstStyle/>
          <a:p>
            <a:pPr marL="457200" indent="-457200">
              <a:buFont typeface="Arial" panose="020B0604020202020204" pitchFamily="34" charset="0"/>
              <a:buChar char="•"/>
            </a:pPr>
            <a:r>
              <a:rPr lang="en-US" altLang="en-US" sz="4000" dirty="0">
                <a:solidFill>
                  <a:srgbClr val="002060"/>
                </a:solidFill>
                <a:latin typeface="Bookman Old Style" panose="02050604050505020204" pitchFamily="18" charset="0"/>
              </a:rPr>
              <a:t>From cowards, doubters, skeptics, and enemies to </a:t>
            </a:r>
            <a:r>
              <a:rPr lang="en-US" altLang="en-US" sz="4000" b="1" dirty="0">
                <a:solidFill>
                  <a:srgbClr val="002060"/>
                </a:solidFill>
                <a:latin typeface="Bookman Old Style" panose="02050604050505020204" pitchFamily="18" charset="0"/>
              </a:rPr>
              <a:t>bold</a:t>
            </a:r>
            <a:r>
              <a:rPr lang="en-US" altLang="en-US" sz="4000" dirty="0">
                <a:solidFill>
                  <a:srgbClr val="002060"/>
                </a:solidFill>
                <a:latin typeface="Bookman Old Style" panose="02050604050505020204" pitchFamily="18" charset="0"/>
              </a:rPr>
              <a:t> proclaimers of Jesus</a:t>
            </a:r>
          </a:p>
          <a:p>
            <a:pPr marL="457200" indent="-457200">
              <a:buFont typeface="Arial" panose="020B0604020202020204" pitchFamily="34" charset="0"/>
              <a:buChar char="•"/>
            </a:pPr>
            <a:r>
              <a:rPr lang="en-US" altLang="en-US" sz="4000" dirty="0">
                <a:solidFill>
                  <a:srgbClr val="002060"/>
                </a:solidFill>
                <a:latin typeface="Bookman Old Style" panose="02050604050505020204" pitchFamily="18" charset="0"/>
              </a:rPr>
              <a:t>Why lie to convince the world you were a coward?</a:t>
            </a:r>
          </a:p>
          <a:p>
            <a:pPr marL="457200" indent="-457200">
              <a:buFont typeface="Arial" panose="020B0604020202020204" pitchFamily="34" charset="0"/>
              <a:buChar char="•"/>
            </a:pPr>
            <a:r>
              <a:rPr lang="en-US" altLang="en-US" sz="4000" dirty="0">
                <a:solidFill>
                  <a:srgbClr val="002060"/>
                </a:solidFill>
                <a:latin typeface="Bookman Old Style" panose="02050604050505020204" pitchFamily="18" charset="0"/>
              </a:rPr>
              <a:t>Everything to lose and nothing earthly to gain</a:t>
            </a:r>
          </a:p>
          <a:p>
            <a:pPr marL="457200" indent="-457200">
              <a:buFont typeface="Arial" panose="020B0604020202020204" pitchFamily="34" charset="0"/>
              <a:buChar char="•"/>
            </a:pPr>
            <a:r>
              <a:rPr lang="en-US" altLang="en-US" sz="4000" dirty="0">
                <a:solidFill>
                  <a:srgbClr val="002060"/>
                </a:solidFill>
                <a:latin typeface="Bookman Old Style" panose="02050604050505020204" pitchFamily="18" charset="0"/>
              </a:rPr>
              <a:t>Disciples were willing to die</a:t>
            </a:r>
          </a:p>
          <a:p>
            <a:pPr marL="457200" indent="-457200">
              <a:buFont typeface="Arial" panose="020B0604020202020204" pitchFamily="34" charset="0"/>
              <a:buChar char="•"/>
            </a:pPr>
            <a:r>
              <a:rPr lang="en-US" altLang="en-US" sz="4000" dirty="0">
                <a:solidFill>
                  <a:srgbClr val="002060"/>
                </a:solidFill>
                <a:latin typeface="Bookman Old Style" panose="02050604050505020204" pitchFamily="18" charset="0"/>
              </a:rPr>
              <a:t>No one recanted</a:t>
            </a:r>
          </a:p>
          <a:p>
            <a:pPr marL="457200" indent="-457200">
              <a:buFont typeface="Arial" panose="020B0604020202020204" pitchFamily="34" charset="0"/>
              <a:buChar char="•"/>
            </a:pPr>
            <a:r>
              <a:rPr lang="en-US" altLang="en-US" sz="4000" dirty="0">
                <a:solidFill>
                  <a:srgbClr val="002060"/>
                </a:solidFill>
                <a:latin typeface="Bookman Old Style" panose="02050604050505020204" pitchFamily="18" charset="0"/>
              </a:rPr>
              <a:t>Disciples knew the truth for sure</a:t>
            </a:r>
          </a:p>
        </p:txBody>
      </p:sp>
      <p:sp>
        <p:nvSpPr>
          <p:cNvPr id="2" name="Slide Number Placeholder 1">
            <a:extLst>
              <a:ext uri="{FF2B5EF4-FFF2-40B4-BE49-F238E27FC236}">
                <a16:creationId xmlns:a16="http://schemas.microsoft.com/office/drawing/2014/main" id="{81ADB3E0-6D2F-40CA-A964-E5F6B7E7C325}"/>
              </a:ext>
            </a:extLst>
          </p:cNvPr>
          <p:cNvSpPr>
            <a:spLocks noGrp="1"/>
          </p:cNvSpPr>
          <p:nvPr>
            <p:ph type="sldNum" sz="quarter" idx="12"/>
          </p:nvPr>
        </p:nvSpPr>
        <p:spPr/>
        <p:txBody>
          <a:bodyPr/>
          <a:lstStyle/>
          <a:p>
            <a:fld id="{E113F77F-DE8D-4BF1-B5B6-797A90066CD8}" type="slidenum">
              <a:rPr lang="en-US" smtClean="0"/>
              <a:t>52</a:t>
            </a:fld>
            <a:endParaRPr lang="en-US"/>
          </a:p>
        </p:txBody>
      </p:sp>
    </p:spTree>
    <p:extLst>
      <p:ext uri="{BB962C8B-B14F-4D97-AF65-F5344CB8AC3E}">
        <p14:creationId xmlns:p14="http://schemas.microsoft.com/office/powerpoint/2010/main" val="22159822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an, water, riding, standing&#10;&#10;Description automatically generated">
            <a:extLst>
              <a:ext uri="{FF2B5EF4-FFF2-40B4-BE49-F238E27FC236}">
                <a16:creationId xmlns:a16="http://schemas.microsoft.com/office/drawing/2014/main" id="{3D7DD1D7-A374-44A0-892E-CD976675B7EF}"/>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79513" y="280468"/>
            <a:ext cx="12014514" cy="760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solidFill>
                  <a:schemeClr val="accent1"/>
                </a:solidFill>
                <a:effectLst>
                  <a:outerShdw blurRad="38100" dist="38100" dir="2700000" algn="tl">
                    <a:srgbClr val="000000">
                      <a:alpha val="43137"/>
                    </a:srgbClr>
                  </a:outerShdw>
                </a:effectLst>
                <a:latin typeface="Felix Titling" panose="04060505060202020A04" pitchFamily="82" charset="0"/>
              </a:rPr>
              <a:t>F.E.A.T.</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765F43B5-06E3-425D-AD19-23E7640EC695}"/>
              </a:ext>
            </a:extLst>
          </p:cNvPr>
          <p:cNvSpPr>
            <a:spLocks noGrp="1"/>
          </p:cNvSpPr>
          <p:nvPr>
            <p:ph type="sldNum" sz="quarter" idx="12"/>
          </p:nvPr>
        </p:nvSpPr>
        <p:spPr/>
        <p:txBody>
          <a:bodyPr/>
          <a:lstStyle/>
          <a:p>
            <a:fld id="{E113F77F-DE8D-4BF1-B5B6-797A90066CD8}" type="slidenum">
              <a:rPr lang="en-US" smtClean="0"/>
              <a:t>53</a:t>
            </a:fld>
            <a:endParaRPr lang="en-US"/>
          </a:p>
        </p:txBody>
      </p:sp>
      <p:graphicFrame>
        <p:nvGraphicFramePr>
          <p:cNvPr id="4" name="Table 4">
            <a:extLst>
              <a:ext uri="{FF2B5EF4-FFF2-40B4-BE49-F238E27FC236}">
                <a16:creationId xmlns:a16="http://schemas.microsoft.com/office/drawing/2014/main" id="{65185A04-7CE1-4EEE-B056-E0269336F423}"/>
              </a:ext>
            </a:extLst>
          </p:cNvPr>
          <p:cNvGraphicFramePr>
            <a:graphicFrameLocks noGrp="1"/>
          </p:cNvGraphicFramePr>
          <p:nvPr>
            <p:extLst>
              <p:ext uri="{D42A27DB-BD31-4B8C-83A1-F6EECF244321}">
                <p14:modId xmlns:p14="http://schemas.microsoft.com/office/powerpoint/2010/main" val="1413988946"/>
              </p:ext>
            </p:extLst>
          </p:nvPr>
        </p:nvGraphicFramePr>
        <p:xfrm>
          <a:off x="278297" y="1353204"/>
          <a:ext cx="11655526" cy="3868515"/>
        </p:xfrm>
        <a:graphic>
          <a:graphicData uri="http://schemas.openxmlformats.org/drawingml/2006/table">
            <a:tbl>
              <a:tblPr firstRow="1" bandRow="1">
                <a:tableStyleId>{5C22544A-7EE6-4342-B048-85BDC9FD1C3A}</a:tableStyleId>
              </a:tblPr>
              <a:tblGrid>
                <a:gridCol w="5261113">
                  <a:extLst>
                    <a:ext uri="{9D8B030D-6E8A-4147-A177-3AD203B41FA5}">
                      <a16:colId xmlns:a16="http://schemas.microsoft.com/office/drawing/2014/main" val="548743772"/>
                    </a:ext>
                  </a:extLst>
                </a:gridCol>
                <a:gridCol w="6394413">
                  <a:extLst>
                    <a:ext uri="{9D8B030D-6E8A-4147-A177-3AD203B41FA5}">
                      <a16:colId xmlns:a16="http://schemas.microsoft.com/office/drawing/2014/main" val="3819486422"/>
                    </a:ext>
                  </a:extLst>
                </a:gridCol>
              </a:tblGrid>
              <a:tr h="773703">
                <a:tc>
                  <a:txBody>
                    <a:bodyPr/>
                    <a:lstStyle/>
                    <a:p>
                      <a:r>
                        <a:rPr lang="en-US" sz="3200" dirty="0">
                          <a:latin typeface="Bookman Old Style" panose="02050604050505020204" pitchFamily="18" charset="0"/>
                        </a:rPr>
                        <a:t>Naturalistic Hypothesis</a:t>
                      </a:r>
                    </a:p>
                  </a:txBody>
                  <a:tcPr/>
                </a:tc>
                <a:tc>
                  <a:txBody>
                    <a:bodyPr/>
                    <a:lstStyle/>
                    <a:p>
                      <a:r>
                        <a:rPr lang="en-US" sz="3200" dirty="0">
                          <a:latin typeface="Bookman Old Style" panose="02050604050505020204" pitchFamily="18" charset="0"/>
                        </a:rPr>
                        <a:t>Historical Fact Refuting NH</a:t>
                      </a:r>
                    </a:p>
                  </a:txBody>
                  <a:tcPr/>
                </a:tc>
                <a:extLst>
                  <a:ext uri="{0D108BD9-81ED-4DB2-BD59-A6C34878D82A}">
                    <a16:rowId xmlns:a16="http://schemas.microsoft.com/office/drawing/2014/main" val="1142132242"/>
                  </a:ext>
                </a:extLst>
              </a:tr>
              <a:tr h="773703">
                <a:tc>
                  <a:txBody>
                    <a:bodyPr/>
                    <a:lstStyle/>
                    <a:p>
                      <a:r>
                        <a:rPr lang="en-US" sz="3600" dirty="0">
                          <a:latin typeface="Bookman Old Style" panose="02050604050505020204" pitchFamily="18" charset="0"/>
                        </a:rPr>
                        <a:t>Swoon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743028890"/>
                  </a:ext>
                </a:extLst>
              </a:tr>
              <a:tr h="773703">
                <a:tc>
                  <a:txBody>
                    <a:bodyPr/>
                    <a:lstStyle/>
                    <a:p>
                      <a:r>
                        <a:rPr lang="en-US" sz="3600" dirty="0">
                          <a:latin typeface="Bookman Old Style" panose="02050604050505020204" pitchFamily="18" charset="0"/>
                        </a:rPr>
                        <a:t>Conspiracy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621685261"/>
                  </a:ext>
                </a:extLst>
              </a:tr>
              <a:tr h="773703">
                <a:tc>
                  <a:txBody>
                    <a:bodyPr/>
                    <a:lstStyle/>
                    <a:p>
                      <a:r>
                        <a:rPr lang="en-US" sz="3600" dirty="0">
                          <a:latin typeface="Bookman Old Style" panose="02050604050505020204" pitchFamily="18" charset="0"/>
                        </a:rPr>
                        <a:t>Wrong Tomb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198632526"/>
                  </a:ext>
                </a:extLst>
              </a:tr>
              <a:tr h="773703">
                <a:tc>
                  <a:txBody>
                    <a:bodyPr/>
                    <a:lstStyle/>
                    <a:p>
                      <a:r>
                        <a:rPr lang="en-US" sz="3600" dirty="0">
                          <a:latin typeface="Bookman Old Style" panose="02050604050505020204" pitchFamily="18" charset="0"/>
                        </a:rPr>
                        <a:t>Hallucination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027814451"/>
                  </a:ext>
                </a:extLst>
              </a:tr>
            </a:tbl>
          </a:graphicData>
        </a:graphic>
      </p:graphicFrame>
    </p:spTree>
    <p:extLst>
      <p:ext uri="{BB962C8B-B14F-4D97-AF65-F5344CB8AC3E}">
        <p14:creationId xmlns:p14="http://schemas.microsoft.com/office/powerpoint/2010/main" val="718423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an, water, riding, standing&#10;&#10;Description automatically generated">
            <a:extLst>
              <a:ext uri="{FF2B5EF4-FFF2-40B4-BE49-F238E27FC236}">
                <a16:creationId xmlns:a16="http://schemas.microsoft.com/office/drawing/2014/main" id="{3D7DD1D7-A374-44A0-892E-CD976675B7EF}"/>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79513" y="280468"/>
            <a:ext cx="12014514" cy="760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solidFill>
                  <a:schemeClr val="accent1"/>
                </a:solidFill>
                <a:effectLst>
                  <a:outerShdw blurRad="38100" dist="38100" dir="2700000" algn="tl">
                    <a:srgbClr val="000000">
                      <a:alpha val="43137"/>
                    </a:srgbClr>
                  </a:outerShdw>
                </a:effectLst>
                <a:latin typeface="Felix Titling" panose="04060505060202020A04" pitchFamily="82" charset="0"/>
              </a:rPr>
              <a:t>F.E.A.T.</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765F43B5-06E3-425D-AD19-23E7640EC695}"/>
              </a:ext>
            </a:extLst>
          </p:cNvPr>
          <p:cNvSpPr>
            <a:spLocks noGrp="1"/>
          </p:cNvSpPr>
          <p:nvPr>
            <p:ph type="sldNum" sz="quarter" idx="12"/>
          </p:nvPr>
        </p:nvSpPr>
        <p:spPr/>
        <p:txBody>
          <a:bodyPr/>
          <a:lstStyle/>
          <a:p>
            <a:fld id="{E113F77F-DE8D-4BF1-B5B6-797A90066CD8}" type="slidenum">
              <a:rPr lang="en-US" smtClean="0"/>
              <a:t>54</a:t>
            </a:fld>
            <a:endParaRPr lang="en-US"/>
          </a:p>
        </p:txBody>
      </p:sp>
      <p:graphicFrame>
        <p:nvGraphicFramePr>
          <p:cNvPr id="4" name="Table 4">
            <a:extLst>
              <a:ext uri="{FF2B5EF4-FFF2-40B4-BE49-F238E27FC236}">
                <a16:creationId xmlns:a16="http://schemas.microsoft.com/office/drawing/2014/main" id="{65185A04-7CE1-4EEE-B056-E0269336F423}"/>
              </a:ext>
            </a:extLst>
          </p:cNvPr>
          <p:cNvGraphicFramePr>
            <a:graphicFrameLocks noGrp="1"/>
          </p:cNvGraphicFramePr>
          <p:nvPr>
            <p:extLst>
              <p:ext uri="{D42A27DB-BD31-4B8C-83A1-F6EECF244321}">
                <p14:modId xmlns:p14="http://schemas.microsoft.com/office/powerpoint/2010/main" val="1775875714"/>
              </p:ext>
            </p:extLst>
          </p:nvPr>
        </p:nvGraphicFramePr>
        <p:xfrm>
          <a:off x="278297" y="1353204"/>
          <a:ext cx="11655526" cy="3868515"/>
        </p:xfrm>
        <a:graphic>
          <a:graphicData uri="http://schemas.openxmlformats.org/drawingml/2006/table">
            <a:tbl>
              <a:tblPr firstRow="1" bandRow="1">
                <a:tableStyleId>{5C22544A-7EE6-4342-B048-85BDC9FD1C3A}</a:tableStyleId>
              </a:tblPr>
              <a:tblGrid>
                <a:gridCol w="5261113">
                  <a:extLst>
                    <a:ext uri="{9D8B030D-6E8A-4147-A177-3AD203B41FA5}">
                      <a16:colId xmlns:a16="http://schemas.microsoft.com/office/drawing/2014/main" val="548743772"/>
                    </a:ext>
                  </a:extLst>
                </a:gridCol>
                <a:gridCol w="6394413">
                  <a:extLst>
                    <a:ext uri="{9D8B030D-6E8A-4147-A177-3AD203B41FA5}">
                      <a16:colId xmlns:a16="http://schemas.microsoft.com/office/drawing/2014/main" val="3819486422"/>
                    </a:ext>
                  </a:extLst>
                </a:gridCol>
              </a:tblGrid>
              <a:tr h="773703">
                <a:tc>
                  <a:txBody>
                    <a:bodyPr/>
                    <a:lstStyle/>
                    <a:p>
                      <a:r>
                        <a:rPr lang="en-US" sz="3200" dirty="0">
                          <a:latin typeface="Bookman Old Style" panose="02050604050505020204" pitchFamily="18" charset="0"/>
                        </a:rPr>
                        <a:t>Naturalistic Hypothesis</a:t>
                      </a:r>
                    </a:p>
                  </a:txBody>
                  <a:tcPr/>
                </a:tc>
                <a:tc>
                  <a:txBody>
                    <a:bodyPr/>
                    <a:lstStyle/>
                    <a:p>
                      <a:r>
                        <a:rPr lang="en-US" sz="3200" dirty="0">
                          <a:latin typeface="Bookman Old Style" panose="02050604050505020204" pitchFamily="18" charset="0"/>
                        </a:rPr>
                        <a:t>Historical Fact Refuting NH</a:t>
                      </a:r>
                    </a:p>
                  </a:txBody>
                  <a:tcPr/>
                </a:tc>
                <a:extLst>
                  <a:ext uri="{0D108BD9-81ED-4DB2-BD59-A6C34878D82A}">
                    <a16:rowId xmlns:a16="http://schemas.microsoft.com/office/drawing/2014/main" val="1142132242"/>
                  </a:ext>
                </a:extLst>
              </a:tr>
              <a:tr h="773703">
                <a:tc>
                  <a:txBody>
                    <a:bodyPr/>
                    <a:lstStyle/>
                    <a:p>
                      <a:r>
                        <a:rPr lang="en-US" sz="3600" dirty="0">
                          <a:latin typeface="Bookman Old Style" panose="02050604050505020204" pitchFamily="18" charset="0"/>
                        </a:rPr>
                        <a:t>Swoon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F. T. </a:t>
                      </a:r>
                    </a:p>
                  </a:txBody>
                  <a:tcPr/>
                </a:tc>
                <a:extLst>
                  <a:ext uri="{0D108BD9-81ED-4DB2-BD59-A6C34878D82A}">
                    <a16:rowId xmlns:a16="http://schemas.microsoft.com/office/drawing/2014/main" val="3743028890"/>
                  </a:ext>
                </a:extLst>
              </a:tr>
              <a:tr h="773703">
                <a:tc>
                  <a:txBody>
                    <a:bodyPr/>
                    <a:lstStyle/>
                    <a:p>
                      <a:r>
                        <a:rPr lang="en-US" sz="3600" dirty="0">
                          <a:latin typeface="Bookman Old Style" panose="02050604050505020204" pitchFamily="18" charset="0"/>
                        </a:rPr>
                        <a:t>Conspiracy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621685261"/>
                  </a:ext>
                </a:extLst>
              </a:tr>
              <a:tr h="773703">
                <a:tc>
                  <a:txBody>
                    <a:bodyPr/>
                    <a:lstStyle/>
                    <a:p>
                      <a:r>
                        <a:rPr lang="en-US" sz="3600" dirty="0">
                          <a:latin typeface="Bookman Old Style" panose="02050604050505020204" pitchFamily="18" charset="0"/>
                        </a:rPr>
                        <a:t>Wrong Tomb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198632526"/>
                  </a:ext>
                </a:extLst>
              </a:tr>
              <a:tr h="773703">
                <a:tc>
                  <a:txBody>
                    <a:bodyPr/>
                    <a:lstStyle/>
                    <a:p>
                      <a:r>
                        <a:rPr lang="en-US" sz="3600" dirty="0">
                          <a:latin typeface="Bookman Old Style" panose="02050604050505020204" pitchFamily="18" charset="0"/>
                        </a:rPr>
                        <a:t>Hallucination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027814451"/>
                  </a:ext>
                </a:extLst>
              </a:tr>
            </a:tbl>
          </a:graphicData>
        </a:graphic>
      </p:graphicFrame>
    </p:spTree>
    <p:extLst>
      <p:ext uri="{BB962C8B-B14F-4D97-AF65-F5344CB8AC3E}">
        <p14:creationId xmlns:p14="http://schemas.microsoft.com/office/powerpoint/2010/main" val="386072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an, water, riding, standing&#10;&#10;Description automatically generated">
            <a:extLst>
              <a:ext uri="{FF2B5EF4-FFF2-40B4-BE49-F238E27FC236}">
                <a16:creationId xmlns:a16="http://schemas.microsoft.com/office/drawing/2014/main" id="{3D7DD1D7-A374-44A0-892E-CD976675B7EF}"/>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79513" y="280468"/>
            <a:ext cx="12014514" cy="760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solidFill>
                  <a:schemeClr val="accent1"/>
                </a:solidFill>
                <a:effectLst>
                  <a:outerShdw blurRad="38100" dist="38100" dir="2700000" algn="tl">
                    <a:srgbClr val="000000">
                      <a:alpha val="43137"/>
                    </a:srgbClr>
                  </a:outerShdw>
                </a:effectLst>
                <a:latin typeface="Felix Titling" panose="04060505060202020A04" pitchFamily="82" charset="0"/>
              </a:rPr>
              <a:t>F.E.A.T.</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765F43B5-06E3-425D-AD19-23E7640EC695}"/>
              </a:ext>
            </a:extLst>
          </p:cNvPr>
          <p:cNvSpPr>
            <a:spLocks noGrp="1"/>
          </p:cNvSpPr>
          <p:nvPr>
            <p:ph type="sldNum" sz="quarter" idx="12"/>
          </p:nvPr>
        </p:nvSpPr>
        <p:spPr/>
        <p:txBody>
          <a:bodyPr/>
          <a:lstStyle/>
          <a:p>
            <a:fld id="{E113F77F-DE8D-4BF1-B5B6-797A90066CD8}" type="slidenum">
              <a:rPr lang="en-US" smtClean="0"/>
              <a:t>55</a:t>
            </a:fld>
            <a:endParaRPr lang="en-US"/>
          </a:p>
        </p:txBody>
      </p:sp>
      <p:graphicFrame>
        <p:nvGraphicFramePr>
          <p:cNvPr id="4" name="Table 4">
            <a:extLst>
              <a:ext uri="{FF2B5EF4-FFF2-40B4-BE49-F238E27FC236}">
                <a16:creationId xmlns:a16="http://schemas.microsoft.com/office/drawing/2014/main" id="{65185A04-7CE1-4EEE-B056-E0269336F423}"/>
              </a:ext>
            </a:extLst>
          </p:cNvPr>
          <p:cNvGraphicFramePr>
            <a:graphicFrameLocks noGrp="1"/>
          </p:cNvGraphicFramePr>
          <p:nvPr>
            <p:extLst>
              <p:ext uri="{D42A27DB-BD31-4B8C-83A1-F6EECF244321}">
                <p14:modId xmlns:p14="http://schemas.microsoft.com/office/powerpoint/2010/main" val="2871190095"/>
              </p:ext>
            </p:extLst>
          </p:nvPr>
        </p:nvGraphicFramePr>
        <p:xfrm>
          <a:off x="278297" y="1353204"/>
          <a:ext cx="11655526" cy="3868515"/>
        </p:xfrm>
        <a:graphic>
          <a:graphicData uri="http://schemas.openxmlformats.org/drawingml/2006/table">
            <a:tbl>
              <a:tblPr firstRow="1" bandRow="1">
                <a:tableStyleId>{5C22544A-7EE6-4342-B048-85BDC9FD1C3A}</a:tableStyleId>
              </a:tblPr>
              <a:tblGrid>
                <a:gridCol w="5261113">
                  <a:extLst>
                    <a:ext uri="{9D8B030D-6E8A-4147-A177-3AD203B41FA5}">
                      <a16:colId xmlns:a16="http://schemas.microsoft.com/office/drawing/2014/main" val="548743772"/>
                    </a:ext>
                  </a:extLst>
                </a:gridCol>
                <a:gridCol w="6394413">
                  <a:extLst>
                    <a:ext uri="{9D8B030D-6E8A-4147-A177-3AD203B41FA5}">
                      <a16:colId xmlns:a16="http://schemas.microsoft.com/office/drawing/2014/main" val="3819486422"/>
                    </a:ext>
                  </a:extLst>
                </a:gridCol>
              </a:tblGrid>
              <a:tr h="773703">
                <a:tc>
                  <a:txBody>
                    <a:bodyPr/>
                    <a:lstStyle/>
                    <a:p>
                      <a:r>
                        <a:rPr lang="en-US" sz="3200" dirty="0">
                          <a:latin typeface="Bookman Old Style" panose="02050604050505020204" pitchFamily="18" charset="0"/>
                        </a:rPr>
                        <a:t>Naturalistic Hypothesis</a:t>
                      </a:r>
                    </a:p>
                  </a:txBody>
                  <a:tcPr/>
                </a:tc>
                <a:tc>
                  <a:txBody>
                    <a:bodyPr/>
                    <a:lstStyle/>
                    <a:p>
                      <a:r>
                        <a:rPr lang="en-US" sz="3200" dirty="0">
                          <a:latin typeface="Bookman Old Style" panose="02050604050505020204" pitchFamily="18" charset="0"/>
                        </a:rPr>
                        <a:t>Historical Fact Refuting NH</a:t>
                      </a:r>
                    </a:p>
                  </a:txBody>
                  <a:tcPr/>
                </a:tc>
                <a:extLst>
                  <a:ext uri="{0D108BD9-81ED-4DB2-BD59-A6C34878D82A}">
                    <a16:rowId xmlns:a16="http://schemas.microsoft.com/office/drawing/2014/main" val="1142132242"/>
                  </a:ext>
                </a:extLst>
              </a:tr>
              <a:tr h="773703">
                <a:tc>
                  <a:txBody>
                    <a:bodyPr/>
                    <a:lstStyle/>
                    <a:p>
                      <a:r>
                        <a:rPr lang="en-US" sz="3600" dirty="0">
                          <a:latin typeface="Bookman Old Style" panose="02050604050505020204" pitchFamily="18" charset="0"/>
                        </a:rPr>
                        <a:t>Swoon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F. T. </a:t>
                      </a:r>
                    </a:p>
                  </a:txBody>
                  <a:tcPr/>
                </a:tc>
                <a:extLst>
                  <a:ext uri="{0D108BD9-81ED-4DB2-BD59-A6C34878D82A}">
                    <a16:rowId xmlns:a16="http://schemas.microsoft.com/office/drawing/2014/main" val="3743028890"/>
                  </a:ext>
                </a:extLst>
              </a:tr>
              <a:tr h="773703">
                <a:tc>
                  <a:txBody>
                    <a:bodyPr/>
                    <a:lstStyle/>
                    <a:p>
                      <a:r>
                        <a:rPr lang="en-US" sz="3600" dirty="0">
                          <a:latin typeface="Bookman Old Style" panose="02050604050505020204" pitchFamily="18" charset="0"/>
                        </a:rPr>
                        <a:t>Conspiracy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A. T.</a:t>
                      </a:r>
                    </a:p>
                  </a:txBody>
                  <a:tcPr/>
                </a:tc>
                <a:extLst>
                  <a:ext uri="{0D108BD9-81ED-4DB2-BD59-A6C34878D82A}">
                    <a16:rowId xmlns:a16="http://schemas.microsoft.com/office/drawing/2014/main" val="3621685261"/>
                  </a:ext>
                </a:extLst>
              </a:tr>
              <a:tr h="773703">
                <a:tc>
                  <a:txBody>
                    <a:bodyPr/>
                    <a:lstStyle/>
                    <a:p>
                      <a:r>
                        <a:rPr lang="en-US" sz="3600" dirty="0">
                          <a:latin typeface="Bookman Old Style" panose="02050604050505020204" pitchFamily="18" charset="0"/>
                        </a:rPr>
                        <a:t>Wrong Tomb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198632526"/>
                  </a:ext>
                </a:extLst>
              </a:tr>
              <a:tr h="773703">
                <a:tc>
                  <a:txBody>
                    <a:bodyPr/>
                    <a:lstStyle/>
                    <a:p>
                      <a:r>
                        <a:rPr lang="en-US" sz="3600" dirty="0">
                          <a:latin typeface="Bookman Old Style" panose="02050604050505020204" pitchFamily="18" charset="0"/>
                        </a:rPr>
                        <a:t>Hallucination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027814451"/>
                  </a:ext>
                </a:extLst>
              </a:tr>
            </a:tbl>
          </a:graphicData>
        </a:graphic>
      </p:graphicFrame>
    </p:spTree>
    <p:extLst>
      <p:ext uri="{BB962C8B-B14F-4D97-AF65-F5344CB8AC3E}">
        <p14:creationId xmlns:p14="http://schemas.microsoft.com/office/powerpoint/2010/main" val="169285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an, water, riding, standing&#10;&#10;Description automatically generated">
            <a:extLst>
              <a:ext uri="{FF2B5EF4-FFF2-40B4-BE49-F238E27FC236}">
                <a16:creationId xmlns:a16="http://schemas.microsoft.com/office/drawing/2014/main" id="{3D7DD1D7-A374-44A0-892E-CD976675B7EF}"/>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79513" y="280468"/>
            <a:ext cx="12014514" cy="760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solidFill>
                  <a:schemeClr val="accent1"/>
                </a:solidFill>
                <a:effectLst>
                  <a:outerShdw blurRad="38100" dist="38100" dir="2700000" algn="tl">
                    <a:srgbClr val="000000">
                      <a:alpha val="43137"/>
                    </a:srgbClr>
                  </a:outerShdw>
                </a:effectLst>
                <a:latin typeface="Felix Titling" panose="04060505060202020A04" pitchFamily="82" charset="0"/>
              </a:rPr>
              <a:t>F.E.A.T.</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sp>
        <p:nvSpPr>
          <p:cNvPr id="2" name="Slide Number Placeholder 1">
            <a:extLst>
              <a:ext uri="{FF2B5EF4-FFF2-40B4-BE49-F238E27FC236}">
                <a16:creationId xmlns:a16="http://schemas.microsoft.com/office/drawing/2014/main" id="{765F43B5-06E3-425D-AD19-23E7640EC695}"/>
              </a:ext>
            </a:extLst>
          </p:cNvPr>
          <p:cNvSpPr>
            <a:spLocks noGrp="1"/>
          </p:cNvSpPr>
          <p:nvPr>
            <p:ph type="sldNum" sz="quarter" idx="12"/>
          </p:nvPr>
        </p:nvSpPr>
        <p:spPr/>
        <p:txBody>
          <a:bodyPr/>
          <a:lstStyle/>
          <a:p>
            <a:fld id="{E113F77F-DE8D-4BF1-B5B6-797A90066CD8}" type="slidenum">
              <a:rPr lang="en-US" smtClean="0"/>
              <a:t>56</a:t>
            </a:fld>
            <a:endParaRPr lang="en-US"/>
          </a:p>
        </p:txBody>
      </p:sp>
      <p:graphicFrame>
        <p:nvGraphicFramePr>
          <p:cNvPr id="4" name="Table 4">
            <a:extLst>
              <a:ext uri="{FF2B5EF4-FFF2-40B4-BE49-F238E27FC236}">
                <a16:creationId xmlns:a16="http://schemas.microsoft.com/office/drawing/2014/main" id="{65185A04-7CE1-4EEE-B056-E0269336F423}"/>
              </a:ext>
            </a:extLst>
          </p:cNvPr>
          <p:cNvGraphicFramePr>
            <a:graphicFrameLocks noGrp="1"/>
          </p:cNvGraphicFramePr>
          <p:nvPr>
            <p:extLst>
              <p:ext uri="{D42A27DB-BD31-4B8C-83A1-F6EECF244321}">
                <p14:modId xmlns:p14="http://schemas.microsoft.com/office/powerpoint/2010/main" val="1928207007"/>
              </p:ext>
            </p:extLst>
          </p:nvPr>
        </p:nvGraphicFramePr>
        <p:xfrm>
          <a:off x="278297" y="1353204"/>
          <a:ext cx="11655526" cy="3868515"/>
        </p:xfrm>
        <a:graphic>
          <a:graphicData uri="http://schemas.openxmlformats.org/drawingml/2006/table">
            <a:tbl>
              <a:tblPr firstRow="1" bandRow="1">
                <a:tableStyleId>{5C22544A-7EE6-4342-B048-85BDC9FD1C3A}</a:tableStyleId>
              </a:tblPr>
              <a:tblGrid>
                <a:gridCol w="5261113">
                  <a:extLst>
                    <a:ext uri="{9D8B030D-6E8A-4147-A177-3AD203B41FA5}">
                      <a16:colId xmlns:a16="http://schemas.microsoft.com/office/drawing/2014/main" val="548743772"/>
                    </a:ext>
                  </a:extLst>
                </a:gridCol>
                <a:gridCol w="6394413">
                  <a:extLst>
                    <a:ext uri="{9D8B030D-6E8A-4147-A177-3AD203B41FA5}">
                      <a16:colId xmlns:a16="http://schemas.microsoft.com/office/drawing/2014/main" val="3819486422"/>
                    </a:ext>
                  </a:extLst>
                </a:gridCol>
              </a:tblGrid>
              <a:tr h="773703">
                <a:tc>
                  <a:txBody>
                    <a:bodyPr/>
                    <a:lstStyle/>
                    <a:p>
                      <a:r>
                        <a:rPr lang="en-US" sz="3200" dirty="0">
                          <a:latin typeface="Bookman Old Style" panose="02050604050505020204" pitchFamily="18" charset="0"/>
                        </a:rPr>
                        <a:t>Naturalistic Hypothesis</a:t>
                      </a:r>
                    </a:p>
                  </a:txBody>
                  <a:tcPr/>
                </a:tc>
                <a:tc>
                  <a:txBody>
                    <a:bodyPr/>
                    <a:lstStyle/>
                    <a:p>
                      <a:r>
                        <a:rPr lang="en-US" sz="3200" dirty="0">
                          <a:latin typeface="Bookman Old Style" panose="02050604050505020204" pitchFamily="18" charset="0"/>
                        </a:rPr>
                        <a:t>Historical Fact Refuting NH</a:t>
                      </a:r>
                    </a:p>
                  </a:txBody>
                  <a:tcPr/>
                </a:tc>
                <a:extLst>
                  <a:ext uri="{0D108BD9-81ED-4DB2-BD59-A6C34878D82A}">
                    <a16:rowId xmlns:a16="http://schemas.microsoft.com/office/drawing/2014/main" val="1142132242"/>
                  </a:ext>
                </a:extLst>
              </a:tr>
              <a:tr h="773703">
                <a:tc>
                  <a:txBody>
                    <a:bodyPr/>
                    <a:lstStyle/>
                    <a:p>
                      <a:r>
                        <a:rPr lang="en-US" sz="3600" dirty="0">
                          <a:latin typeface="Bookman Old Style" panose="02050604050505020204" pitchFamily="18" charset="0"/>
                        </a:rPr>
                        <a:t>Swoon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F. T. </a:t>
                      </a:r>
                    </a:p>
                  </a:txBody>
                  <a:tcPr/>
                </a:tc>
                <a:extLst>
                  <a:ext uri="{0D108BD9-81ED-4DB2-BD59-A6C34878D82A}">
                    <a16:rowId xmlns:a16="http://schemas.microsoft.com/office/drawing/2014/main" val="3743028890"/>
                  </a:ext>
                </a:extLst>
              </a:tr>
              <a:tr h="773703">
                <a:tc>
                  <a:txBody>
                    <a:bodyPr/>
                    <a:lstStyle/>
                    <a:p>
                      <a:r>
                        <a:rPr lang="en-US" sz="3600" dirty="0">
                          <a:latin typeface="Bookman Old Style" panose="02050604050505020204" pitchFamily="18" charset="0"/>
                        </a:rPr>
                        <a:t>Conspiracy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A. T.</a:t>
                      </a:r>
                    </a:p>
                  </a:txBody>
                  <a:tcPr/>
                </a:tc>
                <a:extLst>
                  <a:ext uri="{0D108BD9-81ED-4DB2-BD59-A6C34878D82A}">
                    <a16:rowId xmlns:a16="http://schemas.microsoft.com/office/drawing/2014/main" val="3621685261"/>
                  </a:ext>
                </a:extLst>
              </a:tr>
              <a:tr h="773703">
                <a:tc>
                  <a:txBody>
                    <a:bodyPr/>
                    <a:lstStyle/>
                    <a:p>
                      <a:r>
                        <a:rPr lang="en-US" sz="3600" dirty="0">
                          <a:latin typeface="Bookman Old Style" panose="02050604050505020204" pitchFamily="18" charset="0"/>
                        </a:rPr>
                        <a:t>Wrong Tomb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A. T. </a:t>
                      </a:r>
                    </a:p>
                  </a:txBody>
                  <a:tcPr/>
                </a:tc>
                <a:extLst>
                  <a:ext uri="{0D108BD9-81ED-4DB2-BD59-A6C34878D82A}">
                    <a16:rowId xmlns:a16="http://schemas.microsoft.com/office/drawing/2014/main" val="3198632526"/>
                  </a:ext>
                </a:extLst>
              </a:tr>
              <a:tr h="773703">
                <a:tc>
                  <a:txBody>
                    <a:bodyPr/>
                    <a:lstStyle/>
                    <a:p>
                      <a:r>
                        <a:rPr lang="en-US" sz="3600" dirty="0">
                          <a:latin typeface="Bookman Old Style" panose="02050604050505020204" pitchFamily="18" charset="0"/>
                        </a:rPr>
                        <a:t>Hallucination Theory</a:t>
                      </a:r>
                    </a:p>
                  </a:txBody>
                  <a:tcPr/>
                </a:tc>
                <a:tc>
                  <a:txBody>
                    <a:bodyPr/>
                    <a:lstStyle/>
                    <a:p>
                      <a:endPar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3027814451"/>
                  </a:ext>
                </a:extLst>
              </a:tr>
            </a:tbl>
          </a:graphicData>
        </a:graphic>
      </p:graphicFrame>
    </p:spTree>
    <p:extLst>
      <p:ext uri="{BB962C8B-B14F-4D97-AF65-F5344CB8AC3E}">
        <p14:creationId xmlns:p14="http://schemas.microsoft.com/office/powerpoint/2010/main" val="48140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an, water, riding, standing&#10;&#10;Description automatically generated">
            <a:extLst>
              <a:ext uri="{FF2B5EF4-FFF2-40B4-BE49-F238E27FC236}">
                <a16:creationId xmlns:a16="http://schemas.microsoft.com/office/drawing/2014/main" id="{3D7DD1D7-A374-44A0-892E-CD976675B7EF}"/>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103" b="41759"/>
          <a:stretch/>
        </p:blipFill>
        <p:spPr>
          <a:xfrm>
            <a:off x="0" y="-5805"/>
            <a:ext cx="12192000" cy="6855921"/>
          </a:xfrm>
          <a:prstGeom prst="rect">
            <a:avLst/>
          </a:prstGeom>
        </p:spPr>
      </p:pic>
      <p:sp>
        <p:nvSpPr>
          <p:cNvPr id="7" name="Rectangle 2">
            <a:extLst>
              <a:ext uri="{FF2B5EF4-FFF2-40B4-BE49-F238E27FC236}">
                <a16:creationId xmlns:a16="http://schemas.microsoft.com/office/drawing/2014/main" id="{EE21B421-33E9-43BC-B19E-BEC37FA4E05B}"/>
              </a:ext>
            </a:extLst>
          </p:cNvPr>
          <p:cNvSpPr txBox="1">
            <a:spLocks noChangeArrowheads="1"/>
          </p:cNvSpPr>
          <p:nvPr/>
        </p:nvSpPr>
        <p:spPr>
          <a:xfrm>
            <a:off x="79513" y="280468"/>
            <a:ext cx="12014514" cy="760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solidFill>
                  <a:schemeClr val="accent1"/>
                </a:solidFill>
                <a:effectLst>
                  <a:outerShdw blurRad="38100" dist="38100" dir="2700000" algn="tl">
                    <a:srgbClr val="000000">
                      <a:alpha val="43137"/>
                    </a:srgbClr>
                  </a:outerShdw>
                </a:effectLst>
                <a:latin typeface="Felix Titling" panose="04060505060202020A04" pitchFamily="82" charset="0"/>
              </a:rPr>
              <a:t>F.E.A.T.</a:t>
            </a:r>
          </a:p>
        </p:txBody>
      </p:sp>
      <p:sp>
        <p:nvSpPr>
          <p:cNvPr id="8" name="Rectangle 3">
            <a:extLst>
              <a:ext uri="{FF2B5EF4-FFF2-40B4-BE49-F238E27FC236}">
                <a16:creationId xmlns:a16="http://schemas.microsoft.com/office/drawing/2014/main" id="{E99B1C2E-24F9-4938-B715-B6DAF584D9E5}"/>
              </a:ext>
            </a:extLst>
          </p:cNvPr>
          <p:cNvSpPr txBox="1">
            <a:spLocks noChangeArrowheads="1"/>
          </p:cNvSpPr>
          <p:nvPr/>
        </p:nvSpPr>
        <p:spPr>
          <a:xfrm>
            <a:off x="178665" y="1353204"/>
            <a:ext cx="8077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endParaRPr lang="en-US" altLang="en-US" sz="3600" dirty="0">
              <a:effectLst>
                <a:outerShdw blurRad="38100" dist="38100" dir="2700000" algn="tl">
                  <a:srgbClr val="000000">
                    <a:alpha val="43137"/>
                  </a:srgbClr>
                </a:outerShdw>
              </a:effectLst>
              <a:latin typeface="Adobe Caslon Pro Bold" panose="0205070206050A020403" pitchFamily="18" charset="0"/>
            </a:endParaRPr>
          </a:p>
        </p:txBody>
      </p:sp>
      <p:sp>
        <p:nvSpPr>
          <p:cNvPr id="9" name="TextBox 8">
            <a:extLst>
              <a:ext uri="{FF2B5EF4-FFF2-40B4-BE49-F238E27FC236}">
                <a16:creationId xmlns:a16="http://schemas.microsoft.com/office/drawing/2014/main" id="{051B3BB7-E746-4E47-9E1E-52C4DB29406F}"/>
              </a:ext>
            </a:extLst>
          </p:cNvPr>
          <p:cNvSpPr txBox="1"/>
          <p:nvPr/>
        </p:nvSpPr>
        <p:spPr>
          <a:xfrm>
            <a:off x="357809" y="5221723"/>
            <a:ext cx="9316278" cy="1200329"/>
          </a:xfrm>
          <a:prstGeom prst="rect">
            <a:avLst/>
          </a:prstGeom>
          <a:noFill/>
        </p:spPr>
        <p:txBody>
          <a:bodyPr wrap="square" rtlCol="0">
            <a:spAutoFit/>
          </a:bodyPr>
          <a:lstStyle/>
          <a:p>
            <a:r>
              <a:rPr lang="en-US" sz="3600" b="1" dirty="0">
                <a:ln w="22225">
                  <a:solidFill>
                    <a:schemeClr val="accent4"/>
                  </a:solidFill>
                  <a:prstDash val="solid"/>
                </a:ln>
                <a:solidFill>
                  <a:schemeClr val="tx1">
                    <a:lumMod val="85000"/>
                    <a:lumOff val="15000"/>
                  </a:schemeClr>
                </a:solidFill>
                <a:latin typeface="Bookman Old Style" panose="02050604050505020204" pitchFamily="18" charset="0"/>
              </a:rPr>
              <a:t>Supernatural Hypothesis</a:t>
            </a:r>
          </a:p>
          <a:p>
            <a:pPr marL="742950" lvl="1" indent="-285750">
              <a:buFont typeface="Arial" panose="020B0604020202020204" pitchFamily="34" charset="0"/>
              <a:buChar char="•"/>
            </a:pPr>
            <a:r>
              <a:rPr lang="en-US" sz="3600" b="1" dirty="0">
                <a:ln w="22225">
                  <a:solidFill>
                    <a:schemeClr val="accent4"/>
                  </a:solidFill>
                  <a:prstDash val="solid"/>
                </a:ln>
                <a:solidFill>
                  <a:schemeClr val="tx1">
                    <a:lumMod val="85000"/>
                    <a:lumOff val="15000"/>
                  </a:schemeClr>
                </a:solidFill>
                <a:latin typeface="Bookman Old Style" panose="02050604050505020204" pitchFamily="18" charset="0"/>
              </a:rPr>
              <a:t>Jesus Resurrection</a:t>
            </a:r>
          </a:p>
        </p:txBody>
      </p:sp>
      <p:sp>
        <p:nvSpPr>
          <p:cNvPr id="2" name="Slide Number Placeholder 1">
            <a:extLst>
              <a:ext uri="{FF2B5EF4-FFF2-40B4-BE49-F238E27FC236}">
                <a16:creationId xmlns:a16="http://schemas.microsoft.com/office/drawing/2014/main" id="{765F43B5-06E3-425D-AD19-23E7640EC695}"/>
              </a:ext>
            </a:extLst>
          </p:cNvPr>
          <p:cNvSpPr>
            <a:spLocks noGrp="1"/>
          </p:cNvSpPr>
          <p:nvPr>
            <p:ph type="sldNum" sz="quarter" idx="12"/>
          </p:nvPr>
        </p:nvSpPr>
        <p:spPr/>
        <p:txBody>
          <a:bodyPr/>
          <a:lstStyle/>
          <a:p>
            <a:fld id="{E113F77F-DE8D-4BF1-B5B6-797A90066CD8}" type="slidenum">
              <a:rPr lang="en-US" smtClean="0"/>
              <a:t>57</a:t>
            </a:fld>
            <a:endParaRPr lang="en-US"/>
          </a:p>
        </p:txBody>
      </p:sp>
      <p:graphicFrame>
        <p:nvGraphicFramePr>
          <p:cNvPr id="4" name="Table 4">
            <a:extLst>
              <a:ext uri="{FF2B5EF4-FFF2-40B4-BE49-F238E27FC236}">
                <a16:creationId xmlns:a16="http://schemas.microsoft.com/office/drawing/2014/main" id="{65185A04-7CE1-4EEE-B056-E0269336F423}"/>
              </a:ext>
            </a:extLst>
          </p:cNvPr>
          <p:cNvGraphicFramePr>
            <a:graphicFrameLocks noGrp="1"/>
          </p:cNvGraphicFramePr>
          <p:nvPr>
            <p:extLst>
              <p:ext uri="{D42A27DB-BD31-4B8C-83A1-F6EECF244321}">
                <p14:modId xmlns:p14="http://schemas.microsoft.com/office/powerpoint/2010/main" val="3771316151"/>
              </p:ext>
            </p:extLst>
          </p:nvPr>
        </p:nvGraphicFramePr>
        <p:xfrm>
          <a:off x="278297" y="1353204"/>
          <a:ext cx="11655526" cy="3868515"/>
        </p:xfrm>
        <a:graphic>
          <a:graphicData uri="http://schemas.openxmlformats.org/drawingml/2006/table">
            <a:tbl>
              <a:tblPr firstRow="1" bandRow="1">
                <a:tableStyleId>{5C22544A-7EE6-4342-B048-85BDC9FD1C3A}</a:tableStyleId>
              </a:tblPr>
              <a:tblGrid>
                <a:gridCol w="5261113">
                  <a:extLst>
                    <a:ext uri="{9D8B030D-6E8A-4147-A177-3AD203B41FA5}">
                      <a16:colId xmlns:a16="http://schemas.microsoft.com/office/drawing/2014/main" val="548743772"/>
                    </a:ext>
                  </a:extLst>
                </a:gridCol>
                <a:gridCol w="6394413">
                  <a:extLst>
                    <a:ext uri="{9D8B030D-6E8A-4147-A177-3AD203B41FA5}">
                      <a16:colId xmlns:a16="http://schemas.microsoft.com/office/drawing/2014/main" val="3819486422"/>
                    </a:ext>
                  </a:extLst>
                </a:gridCol>
              </a:tblGrid>
              <a:tr h="773703">
                <a:tc>
                  <a:txBody>
                    <a:bodyPr/>
                    <a:lstStyle/>
                    <a:p>
                      <a:r>
                        <a:rPr lang="en-US" sz="3200" dirty="0">
                          <a:latin typeface="Bookman Old Style" panose="02050604050505020204" pitchFamily="18" charset="0"/>
                        </a:rPr>
                        <a:t>Naturalistic Hypothesis</a:t>
                      </a:r>
                    </a:p>
                  </a:txBody>
                  <a:tcPr/>
                </a:tc>
                <a:tc>
                  <a:txBody>
                    <a:bodyPr/>
                    <a:lstStyle/>
                    <a:p>
                      <a:r>
                        <a:rPr lang="en-US" sz="3200" dirty="0">
                          <a:latin typeface="Bookman Old Style" panose="02050604050505020204" pitchFamily="18" charset="0"/>
                        </a:rPr>
                        <a:t>Historical Fact Refuting NH</a:t>
                      </a:r>
                    </a:p>
                  </a:txBody>
                  <a:tcPr/>
                </a:tc>
                <a:extLst>
                  <a:ext uri="{0D108BD9-81ED-4DB2-BD59-A6C34878D82A}">
                    <a16:rowId xmlns:a16="http://schemas.microsoft.com/office/drawing/2014/main" val="1142132242"/>
                  </a:ext>
                </a:extLst>
              </a:tr>
              <a:tr h="773703">
                <a:tc>
                  <a:txBody>
                    <a:bodyPr/>
                    <a:lstStyle/>
                    <a:p>
                      <a:r>
                        <a:rPr lang="en-US" sz="3600" dirty="0">
                          <a:latin typeface="Bookman Old Style" panose="02050604050505020204" pitchFamily="18" charset="0"/>
                        </a:rPr>
                        <a:t>Swoon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F. T. </a:t>
                      </a:r>
                    </a:p>
                  </a:txBody>
                  <a:tcPr/>
                </a:tc>
                <a:extLst>
                  <a:ext uri="{0D108BD9-81ED-4DB2-BD59-A6C34878D82A}">
                    <a16:rowId xmlns:a16="http://schemas.microsoft.com/office/drawing/2014/main" val="3743028890"/>
                  </a:ext>
                </a:extLst>
              </a:tr>
              <a:tr h="773703">
                <a:tc>
                  <a:txBody>
                    <a:bodyPr/>
                    <a:lstStyle/>
                    <a:p>
                      <a:r>
                        <a:rPr lang="en-US" sz="3600" dirty="0">
                          <a:latin typeface="Bookman Old Style" panose="02050604050505020204" pitchFamily="18" charset="0"/>
                        </a:rPr>
                        <a:t>Conspiracy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A. T.</a:t>
                      </a:r>
                    </a:p>
                  </a:txBody>
                  <a:tcPr/>
                </a:tc>
                <a:extLst>
                  <a:ext uri="{0D108BD9-81ED-4DB2-BD59-A6C34878D82A}">
                    <a16:rowId xmlns:a16="http://schemas.microsoft.com/office/drawing/2014/main" val="3621685261"/>
                  </a:ext>
                </a:extLst>
              </a:tr>
              <a:tr h="773703">
                <a:tc>
                  <a:txBody>
                    <a:bodyPr/>
                    <a:lstStyle/>
                    <a:p>
                      <a:r>
                        <a:rPr lang="en-US" sz="3600" dirty="0">
                          <a:latin typeface="Bookman Old Style" panose="02050604050505020204" pitchFamily="18" charset="0"/>
                        </a:rPr>
                        <a:t>Wrong Tomb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A. T. </a:t>
                      </a:r>
                    </a:p>
                  </a:txBody>
                  <a:tcPr/>
                </a:tc>
                <a:extLst>
                  <a:ext uri="{0D108BD9-81ED-4DB2-BD59-A6C34878D82A}">
                    <a16:rowId xmlns:a16="http://schemas.microsoft.com/office/drawing/2014/main" val="3198632526"/>
                  </a:ext>
                </a:extLst>
              </a:tr>
              <a:tr h="773703">
                <a:tc>
                  <a:txBody>
                    <a:bodyPr/>
                    <a:lstStyle/>
                    <a:p>
                      <a:r>
                        <a:rPr lang="en-US" sz="3600" dirty="0">
                          <a:latin typeface="Bookman Old Style" panose="02050604050505020204" pitchFamily="18" charset="0"/>
                        </a:rPr>
                        <a:t>Hallucination Theory</a:t>
                      </a:r>
                    </a:p>
                  </a:txBody>
                  <a:tcPr/>
                </a:tc>
                <a:tc>
                  <a:txBody>
                    <a:bodyPr/>
                    <a:lstStyle/>
                    <a:p>
                      <a:r>
                        <a:rPr lang="en-US" sz="3600" dirty="0">
                          <a:solidFill>
                            <a:srgbClr val="4472C4"/>
                          </a:solidFill>
                          <a:effectLst>
                            <a:outerShdw blurRad="38100" dist="38100" dir="2700000" algn="tl">
                              <a:srgbClr val="000000">
                                <a:alpha val="43137"/>
                              </a:srgbClr>
                            </a:outerShdw>
                          </a:effectLst>
                          <a:latin typeface="Bookman Old Style" panose="02050604050505020204" pitchFamily="18" charset="0"/>
                        </a:rPr>
                        <a:t>E. A. </a:t>
                      </a:r>
                    </a:p>
                  </a:txBody>
                  <a:tcPr/>
                </a:tc>
                <a:extLst>
                  <a:ext uri="{0D108BD9-81ED-4DB2-BD59-A6C34878D82A}">
                    <a16:rowId xmlns:a16="http://schemas.microsoft.com/office/drawing/2014/main" val="3027814451"/>
                  </a:ext>
                </a:extLst>
              </a:tr>
            </a:tbl>
          </a:graphicData>
        </a:graphic>
      </p:graphicFrame>
    </p:spTree>
    <p:extLst>
      <p:ext uri="{BB962C8B-B14F-4D97-AF65-F5344CB8AC3E}">
        <p14:creationId xmlns:p14="http://schemas.microsoft.com/office/powerpoint/2010/main" val="253268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C6E8F5-F6B6-4FF8-A2D7-38F49FBB77BD}"/>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22" name="Rectangle 21">
            <a:extLst>
              <a:ext uri="{FF2B5EF4-FFF2-40B4-BE49-F238E27FC236}">
                <a16:creationId xmlns:a16="http://schemas.microsoft.com/office/drawing/2014/main" id="{BE801D37-C829-431C-9D5E-97702A5ABEFC}"/>
              </a:ext>
            </a:extLst>
          </p:cNvPr>
          <p:cNvSpPr/>
          <p:nvPr/>
        </p:nvSpPr>
        <p:spPr>
          <a:xfrm>
            <a:off x="6114440" y="132079"/>
            <a:ext cx="3301936" cy="6614159"/>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4D3016-277A-4322-A583-5F7E7126CF24}"/>
              </a:ext>
            </a:extLst>
          </p:cNvPr>
          <p:cNvSpPr/>
          <p:nvPr/>
        </p:nvSpPr>
        <p:spPr>
          <a:xfrm>
            <a:off x="2431971" y="132080"/>
            <a:ext cx="3331039" cy="6614160"/>
          </a:xfrm>
          <a:prstGeom prst="rect">
            <a:avLst/>
          </a:prstGeom>
          <a:solidFill>
            <a:srgbClr val="D4E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F90221C-CAC8-42CD-8E05-116C359E71CF}"/>
              </a:ext>
            </a:extLst>
          </p:cNvPr>
          <p:cNvCxnSpPr>
            <a:cxnSpLocks/>
          </p:cNvCxnSpPr>
          <p:nvPr/>
        </p:nvCxnSpPr>
        <p:spPr>
          <a:xfrm>
            <a:off x="2443014" y="2772755"/>
            <a:ext cx="6985466" cy="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A12520-4CEC-4933-A449-86B8CFC6D7D0}"/>
              </a:ext>
            </a:extLst>
          </p:cNvPr>
          <p:cNvCxnSpPr>
            <a:cxnSpLocks/>
          </p:cNvCxnSpPr>
          <p:nvPr/>
        </p:nvCxnSpPr>
        <p:spPr>
          <a:xfrm>
            <a:off x="5943600" y="132080"/>
            <a:ext cx="0" cy="661416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1D1AF5F-6280-4AD0-B194-FEE66D949D91}"/>
              </a:ext>
            </a:extLst>
          </p:cNvPr>
          <p:cNvSpPr txBox="1"/>
          <p:nvPr/>
        </p:nvSpPr>
        <p:spPr>
          <a:xfrm>
            <a:off x="6431280" y="355317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truth</a:t>
            </a:r>
          </a:p>
        </p:txBody>
      </p:sp>
      <p:sp>
        <p:nvSpPr>
          <p:cNvPr id="15" name="TextBox 14">
            <a:extLst>
              <a:ext uri="{FF2B5EF4-FFF2-40B4-BE49-F238E27FC236}">
                <a16:creationId xmlns:a16="http://schemas.microsoft.com/office/drawing/2014/main" id="{F34D0AF1-CB4B-480D-A9DD-C2CFAADBCF01}"/>
              </a:ext>
            </a:extLst>
          </p:cNvPr>
          <p:cNvSpPr txBox="1"/>
          <p:nvPr/>
        </p:nvSpPr>
        <p:spPr>
          <a:xfrm>
            <a:off x="6350000" y="686468"/>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God</a:t>
            </a:r>
          </a:p>
        </p:txBody>
      </p:sp>
      <p:sp>
        <p:nvSpPr>
          <p:cNvPr id="16" name="TextBox 15">
            <a:extLst>
              <a:ext uri="{FF2B5EF4-FFF2-40B4-BE49-F238E27FC236}">
                <a16:creationId xmlns:a16="http://schemas.microsoft.com/office/drawing/2014/main" id="{72A49846-00FB-4594-ABEE-7BB1E0C95060}"/>
              </a:ext>
            </a:extLst>
          </p:cNvPr>
          <p:cNvSpPr txBox="1"/>
          <p:nvPr/>
        </p:nvSpPr>
        <p:spPr>
          <a:xfrm>
            <a:off x="2641600" y="3541865"/>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Bible</a:t>
            </a:r>
          </a:p>
        </p:txBody>
      </p:sp>
      <p:sp>
        <p:nvSpPr>
          <p:cNvPr id="17" name="TextBox 16">
            <a:extLst>
              <a:ext uri="{FF2B5EF4-FFF2-40B4-BE49-F238E27FC236}">
                <a16:creationId xmlns:a16="http://schemas.microsoft.com/office/drawing/2014/main" id="{3EC3BB8C-F285-44F0-81FA-DB5D5B1ED161}"/>
              </a:ext>
            </a:extLst>
          </p:cNvPr>
          <p:cNvSpPr txBox="1"/>
          <p:nvPr/>
        </p:nvSpPr>
        <p:spPr>
          <a:xfrm>
            <a:off x="2340864" y="699804"/>
            <a:ext cx="324104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Jesus</a:t>
            </a:r>
          </a:p>
        </p:txBody>
      </p:sp>
      <p:sp>
        <p:nvSpPr>
          <p:cNvPr id="9" name="TextBox 8">
            <a:extLst>
              <a:ext uri="{FF2B5EF4-FFF2-40B4-BE49-F238E27FC236}">
                <a16:creationId xmlns:a16="http://schemas.microsoft.com/office/drawing/2014/main" id="{12A782FE-1F63-44CB-BC99-F7A7539BCE2C}"/>
              </a:ext>
            </a:extLst>
          </p:cNvPr>
          <p:cNvSpPr txBox="1"/>
          <p:nvPr/>
        </p:nvSpPr>
        <p:spPr>
          <a:xfrm>
            <a:off x="6426338" y="2445295"/>
            <a:ext cx="2844795" cy="646331"/>
          </a:xfrm>
          <a:prstGeom prst="rect">
            <a:avLst/>
          </a:prstGeom>
          <a:noFill/>
        </p:spPr>
        <p:txBody>
          <a:bodyPr wrap="square" rtlCol="0">
            <a:spAutoFit/>
          </a:bodyPr>
          <a:lstStyle/>
          <a:p>
            <a:pPr algn="ctr"/>
            <a:r>
              <a:rPr lang="en-US" sz="3600" b="1" dirty="0">
                <a:ln>
                  <a:solidFill>
                    <a:schemeClr val="accent1"/>
                  </a:solidFill>
                </a:ln>
                <a:solidFill>
                  <a:schemeClr val="bg1"/>
                </a:solidFill>
                <a:effectLst>
                  <a:outerShdw blurRad="38100" dist="38100" dir="2700000" algn="tl">
                    <a:srgbClr val="000000">
                      <a:alpha val="43137"/>
                    </a:srgbClr>
                  </a:outerShdw>
                </a:effectLst>
              </a:rPr>
              <a:t>ABSOLUTE</a:t>
            </a:r>
          </a:p>
        </p:txBody>
      </p:sp>
      <p:sp>
        <p:nvSpPr>
          <p:cNvPr id="3" name="TextBox 2">
            <a:extLst>
              <a:ext uri="{FF2B5EF4-FFF2-40B4-BE49-F238E27FC236}">
                <a16:creationId xmlns:a16="http://schemas.microsoft.com/office/drawing/2014/main" id="{861897F9-F0A3-4C53-9B2E-4BE9A6C6D790}"/>
              </a:ext>
            </a:extLst>
          </p:cNvPr>
          <p:cNvSpPr txBox="1"/>
          <p:nvPr/>
        </p:nvSpPr>
        <p:spPr>
          <a:xfrm>
            <a:off x="6607444" y="1762537"/>
            <a:ext cx="2576311" cy="769441"/>
          </a:xfrm>
          <a:prstGeom prst="rect">
            <a:avLst/>
          </a:prstGeom>
          <a:noFill/>
        </p:spPr>
        <p:txBody>
          <a:bodyPr wrap="square" rtlCol="0">
            <a:spAutoFit/>
          </a:bodyPr>
          <a:lstStyle/>
          <a:p>
            <a:r>
              <a:rPr lang="en-US" sz="4400" b="1" dirty="0">
                <a:ln>
                  <a:solidFill>
                    <a:schemeClr val="accent1"/>
                  </a:solidFill>
                </a:ln>
                <a:solidFill>
                  <a:schemeClr val="bg1"/>
                </a:solidFill>
                <a:effectLst>
                  <a:outerShdw blurRad="38100" dist="38100" dir="2700000" algn="tl">
                    <a:srgbClr val="000000">
                      <a:alpha val="43137"/>
                    </a:srgbClr>
                  </a:outerShdw>
                </a:effectLst>
              </a:rPr>
              <a:t>Law Giver</a:t>
            </a:r>
          </a:p>
        </p:txBody>
      </p:sp>
      <p:sp>
        <p:nvSpPr>
          <p:cNvPr id="11" name="TextBox 10">
            <a:extLst>
              <a:ext uri="{FF2B5EF4-FFF2-40B4-BE49-F238E27FC236}">
                <a16:creationId xmlns:a16="http://schemas.microsoft.com/office/drawing/2014/main" id="{88B4581E-1D49-4E3D-BAF1-6B15C7EBF6E0}"/>
              </a:ext>
            </a:extLst>
          </p:cNvPr>
          <p:cNvSpPr txBox="1"/>
          <p:nvPr/>
        </p:nvSpPr>
        <p:spPr>
          <a:xfrm>
            <a:off x="6905613" y="2988366"/>
            <a:ext cx="2132364" cy="769441"/>
          </a:xfrm>
          <a:prstGeom prst="rect">
            <a:avLst/>
          </a:prstGeom>
          <a:noFill/>
        </p:spPr>
        <p:txBody>
          <a:bodyPr wrap="square" rtlCol="0">
            <a:spAutoFit/>
          </a:bodyPr>
          <a:lstStyle/>
          <a:p>
            <a:r>
              <a:rPr lang="en-US" sz="4400" b="1" dirty="0">
                <a:ln>
                  <a:solidFill>
                    <a:schemeClr val="accent1"/>
                  </a:solidFill>
                </a:ln>
                <a:solidFill>
                  <a:schemeClr val="bg1"/>
                </a:solidFill>
                <a:effectLst>
                  <a:outerShdw blurRad="38100" dist="38100" dir="2700000" algn="tl">
                    <a:srgbClr val="000000">
                      <a:alpha val="43137"/>
                    </a:srgbClr>
                  </a:outerShdw>
                </a:effectLst>
              </a:rPr>
              <a:t>Nature</a:t>
            </a:r>
          </a:p>
        </p:txBody>
      </p:sp>
      <p:sp>
        <p:nvSpPr>
          <p:cNvPr id="13" name="TextBox 12">
            <a:extLst>
              <a:ext uri="{FF2B5EF4-FFF2-40B4-BE49-F238E27FC236}">
                <a16:creationId xmlns:a16="http://schemas.microsoft.com/office/drawing/2014/main" id="{E2F9459F-25A4-4E63-89E6-2F51CD781575}"/>
              </a:ext>
            </a:extLst>
          </p:cNvPr>
          <p:cNvSpPr txBox="1"/>
          <p:nvPr/>
        </p:nvSpPr>
        <p:spPr>
          <a:xfrm>
            <a:off x="2456266" y="2465718"/>
            <a:ext cx="3138884" cy="584775"/>
          </a:xfrm>
          <a:prstGeom prst="rect">
            <a:avLst/>
          </a:prstGeom>
          <a:noFill/>
        </p:spPr>
        <p:txBody>
          <a:bodyPr wrap="square" rtlCol="0">
            <a:spAutoFit/>
          </a:bodyPr>
          <a:lstStyle/>
          <a:p>
            <a:pPr algn="ctr"/>
            <a:r>
              <a:rPr lang="en-US" sz="3200" b="1" dirty="0">
                <a:solidFill>
                  <a:schemeClr val="accent4">
                    <a:lumMod val="75000"/>
                  </a:schemeClr>
                </a:solidFill>
              </a:rPr>
              <a:t>WORD OF GOD</a:t>
            </a:r>
          </a:p>
        </p:txBody>
      </p:sp>
      <p:sp>
        <p:nvSpPr>
          <p:cNvPr id="19" name="TextBox 18">
            <a:extLst>
              <a:ext uri="{FF2B5EF4-FFF2-40B4-BE49-F238E27FC236}">
                <a16:creationId xmlns:a16="http://schemas.microsoft.com/office/drawing/2014/main" id="{9AE54E81-BE99-4B8C-B167-0BAA999D1FF3}"/>
              </a:ext>
            </a:extLst>
          </p:cNvPr>
          <p:cNvSpPr txBox="1"/>
          <p:nvPr/>
        </p:nvSpPr>
        <p:spPr>
          <a:xfrm>
            <a:off x="2763520" y="2931824"/>
            <a:ext cx="2218067" cy="707886"/>
          </a:xfrm>
          <a:prstGeom prst="rect">
            <a:avLst/>
          </a:prstGeom>
          <a:noFill/>
        </p:spPr>
        <p:txBody>
          <a:bodyPr wrap="square" rtlCol="0">
            <a:spAutoFit/>
          </a:bodyPr>
          <a:lstStyle/>
          <a:p>
            <a:pPr algn="ctr"/>
            <a:r>
              <a:rPr lang="en-US" sz="4000" dirty="0">
                <a:solidFill>
                  <a:schemeClr val="accent4">
                    <a:lumMod val="75000"/>
                  </a:schemeClr>
                </a:solidFill>
                <a:effectLst>
                  <a:outerShdw blurRad="38100" dist="38100" dir="2700000" algn="tl">
                    <a:srgbClr val="000000">
                      <a:alpha val="43137"/>
                    </a:srgbClr>
                  </a:outerShdw>
                </a:effectLst>
              </a:rPr>
              <a:t>Written</a:t>
            </a:r>
          </a:p>
        </p:txBody>
      </p:sp>
      <p:sp>
        <p:nvSpPr>
          <p:cNvPr id="20" name="TextBox 19">
            <a:extLst>
              <a:ext uri="{FF2B5EF4-FFF2-40B4-BE49-F238E27FC236}">
                <a16:creationId xmlns:a16="http://schemas.microsoft.com/office/drawing/2014/main" id="{1AD71FBC-B948-4747-9D9E-1DA85540CB02}"/>
              </a:ext>
            </a:extLst>
          </p:cNvPr>
          <p:cNvSpPr txBox="1"/>
          <p:nvPr/>
        </p:nvSpPr>
        <p:spPr>
          <a:xfrm>
            <a:off x="2783400" y="1798763"/>
            <a:ext cx="2218067" cy="707886"/>
          </a:xfrm>
          <a:prstGeom prst="rect">
            <a:avLst/>
          </a:prstGeom>
          <a:noFill/>
        </p:spPr>
        <p:txBody>
          <a:bodyPr wrap="square" rtlCol="0">
            <a:spAutoFit/>
          </a:bodyPr>
          <a:lstStyle/>
          <a:p>
            <a:pPr algn="ctr"/>
            <a:r>
              <a:rPr lang="en-US" sz="4000" dirty="0">
                <a:solidFill>
                  <a:schemeClr val="accent4">
                    <a:lumMod val="75000"/>
                  </a:schemeClr>
                </a:solidFill>
                <a:effectLst>
                  <a:outerShdw blurRad="38100" dist="38100" dir="2700000" algn="tl">
                    <a:srgbClr val="000000">
                      <a:alpha val="43137"/>
                    </a:srgbClr>
                  </a:outerShdw>
                </a:effectLst>
              </a:rPr>
              <a:t>Living</a:t>
            </a:r>
          </a:p>
        </p:txBody>
      </p:sp>
      <p:sp>
        <p:nvSpPr>
          <p:cNvPr id="2" name="Slide Number Placeholder 1">
            <a:extLst>
              <a:ext uri="{FF2B5EF4-FFF2-40B4-BE49-F238E27FC236}">
                <a16:creationId xmlns:a16="http://schemas.microsoft.com/office/drawing/2014/main" id="{AB117475-BE88-4101-8E10-F3A396E9D51E}"/>
              </a:ext>
            </a:extLst>
          </p:cNvPr>
          <p:cNvSpPr>
            <a:spLocks noGrp="1"/>
          </p:cNvSpPr>
          <p:nvPr>
            <p:ph type="sldNum" sz="quarter" idx="12"/>
          </p:nvPr>
        </p:nvSpPr>
        <p:spPr/>
        <p:txBody>
          <a:bodyPr/>
          <a:lstStyle/>
          <a:p>
            <a:fld id="{E113F77F-DE8D-4BF1-B5B6-797A90066CD8}" type="slidenum">
              <a:rPr lang="en-US" smtClean="0"/>
              <a:t>58</a:t>
            </a:fld>
            <a:endParaRPr lang="en-US"/>
          </a:p>
        </p:txBody>
      </p:sp>
    </p:spTree>
    <p:extLst>
      <p:ext uri="{BB962C8B-B14F-4D97-AF65-F5344CB8AC3E}">
        <p14:creationId xmlns:p14="http://schemas.microsoft.com/office/powerpoint/2010/main" val="871087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ADACB3-3E36-47B2-9E66-E8A21F679E4B}"/>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3513"/>
            <a:ext cx="12191999" cy="6863360"/>
          </a:xfrm>
          <a:prstGeom prst="rect">
            <a:avLst/>
          </a:prstGeom>
        </p:spPr>
      </p:pic>
      <p:sp>
        <p:nvSpPr>
          <p:cNvPr id="14" name="TextBox 13">
            <a:extLst>
              <a:ext uri="{FF2B5EF4-FFF2-40B4-BE49-F238E27FC236}">
                <a16:creationId xmlns:a16="http://schemas.microsoft.com/office/drawing/2014/main" id="{21D1AF5F-6280-4AD0-B194-FEE66D949D91}"/>
              </a:ext>
            </a:extLst>
          </p:cNvPr>
          <p:cNvSpPr txBox="1"/>
          <p:nvPr/>
        </p:nvSpPr>
        <p:spPr>
          <a:xfrm>
            <a:off x="8991600" y="3182112"/>
            <a:ext cx="2844800" cy="1446550"/>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truth</a:t>
            </a:r>
          </a:p>
        </p:txBody>
      </p:sp>
      <p:cxnSp>
        <p:nvCxnSpPr>
          <p:cNvPr id="22" name="Straight Connector 21">
            <a:extLst>
              <a:ext uri="{FF2B5EF4-FFF2-40B4-BE49-F238E27FC236}">
                <a16:creationId xmlns:a16="http://schemas.microsoft.com/office/drawing/2014/main" id="{615EE8E4-3DFF-46F5-BA1E-0387B349BA78}"/>
              </a:ext>
            </a:extLst>
          </p:cNvPr>
          <p:cNvCxnSpPr>
            <a:cxnSpLocks/>
          </p:cNvCxnSpPr>
          <p:nvPr/>
        </p:nvCxnSpPr>
        <p:spPr>
          <a:xfrm>
            <a:off x="8575590" y="3504275"/>
            <a:ext cx="1543770" cy="0"/>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AA5B5F-2FA3-414C-A20B-F92EDD1D9A04}"/>
              </a:ext>
            </a:extLst>
          </p:cNvPr>
          <p:cNvCxnSpPr>
            <a:cxnSpLocks/>
          </p:cNvCxnSpPr>
          <p:nvPr/>
        </p:nvCxnSpPr>
        <p:spPr>
          <a:xfrm>
            <a:off x="9345168" y="3023616"/>
            <a:ext cx="0" cy="1235456"/>
          </a:xfrm>
          <a:prstGeom prst="line">
            <a:avLst/>
          </a:prstGeom>
          <a:ln w="3810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DF00F507-4E87-41A6-A0FB-EB393716BFAA}"/>
              </a:ext>
            </a:extLst>
          </p:cNvPr>
          <p:cNvSpPr/>
          <p:nvPr/>
        </p:nvSpPr>
        <p:spPr>
          <a:xfrm>
            <a:off x="673953" y="4636682"/>
            <a:ext cx="10959247" cy="16625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119991" tIns="59995" rIns="119991" bIns="59995" anchor="t" anchorCtr="0" compatLnSpc="1">
            <a:noAutofit/>
          </a:bodyPr>
          <a:lstStyle/>
          <a:p>
            <a:pPr hangingPunct="0">
              <a:lnSpc>
                <a:spcPct val="93000"/>
              </a:lnSpc>
              <a:tabLst>
                <a:tab pos="0" algn="l"/>
                <a:tab pos="609559" algn="l"/>
                <a:tab pos="1219118" algn="l"/>
                <a:tab pos="1828677" algn="l"/>
                <a:tab pos="2438237" algn="l"/>
                <a:tab pos="3047797" algn="l"/>
                <a:tab pos="3657354" algn="l"/>
                <a:tab pos="4266915" algn="l"/>
                <a:tab pos="4876475" algn="l"/>
                <a:tab pos="5486034" algn="l"/>
                <a:tab pos="6095593" algn="l"/>
                <a:tab pos="6705152" algn="l"/>
                <a:tab pos="7314711" algn="l"/>
                <a:tab pos="7924271" algn="l"/>
                <a:tab pos="8533829" algn="l"/>
                <a:tab pos="9143391" algn="l"/>
                <a:tab pos="9752950" algn="l"/>
                <a:tab pos="10362509" algn="l"/>
                <a:tab pos="10972068" algn="l"/>
                <a:tab pos="11581628" algn="l"/>
                <a:tab pos="12191187" algn="l"/>
              </a:tabLst>
            </a:pPr>
            <a:r>
              <a:rPr lang="en-US" sz="4000" dirty="0">
                <a:solidFill>
                  <a:srgbClr val="002060"/>
                </a:solidFill>
                <a:effectLst>
                  <a:outerShdw blurRad="38100" dist="38100" dir="2700000" algn="tl">
                    <a:srgbClr val="000000">
                      <a:alpha val="43137"/>
                    </a:srgbClr>
                  </a:outerShdw>
                </a:effectLst>
                <a:latin typeface="Hobo Std" pitchFamily="34"/>
                <a:ea typeface="Microsoft YaHei" pitchFamily="2"/>
                <a:cs typeface="Microsoft YaHei" pitchFamily="2"/>
              </a:rPr>
              <a:t>Many people today believe that truth is relative.</a:t>
            </a:r>
          </a:p>
          <a:p>
            <a:pPr hangingPunct="0">
              <a:lnSpc>
                <a:spcPct val="200000"/>
              </a:lnSpc>
              <a:tabLst>
                <a:tab pos="0" algn="l"/>
                <a:tab pos="609559" algn="l"/>
                <a:tab pos="1219118" algn="l"/>
                <a:tab pos="1828677" algn="l"/>
                <a:tab pos="2438237" algn="l"/>
                <a:tab pos="3047797" algn="l"/>
                <a:tab pos="3657354" algn="l"/>
                <a:tab pos="4266915" algn="l"/>
                <a:tab pos="4876475" algn="l"/>
                <a:tab pos="5486034" algn="l"/>
                <a:tab pos="6095593" algn="l"/>
                <a:tab pos="6705152" algn="l"/>
                <a:tab pos="7314711" algn="l"/>
                <a:tab pos="7924271" algn="l"/>
                <a:tab pos="8533829" algn="l"/>
                <a:tab pos="9143391" algn="l"/>
                <a:tab pos="9752950" algn="l"/>
                <a:tab pos="10362509" algn="l"/>
                <a:tab pos="10972068" algn="l"/>
                <a:tab pos="11581628" algn="l"/>
                <a:tab pos="12191187" algn="l"/>
              </a:tabLst>
            </a:pPr>
            <a:r>
              <a:rPr lang="en-US" sz="4000" dirty="0">
                <a:solidFill>
                  <a:srgbClr val="002060"/>
                </a:solidFill>
                <a:effectLst>
                  <a:outerShdw blurRad="38100" dist="38100" dir="2700000" algn="tl">
                    <a:srgbClr val="000000">
                      <a:alpha val="43137"/>
                    </a:srgbClr>
                  </a:outerShdw>
                </a:effectLst>
                <a:latin typeface="Hobo Std" pitchFamily="34"/>
                <a:ea typeface="Microsoft YaHei" pitchFamily="2"/>
                <a:cs typeface="Microsoft YaHei" pitchFamily="2"/>
              </a:rPr>
              <a:t>But the nature of truth is absolute.</a:t>
            </a:r>
          </a:p>
        </p:txBody>
      </p:sp>
      <p:sp>
        <p:nvSpPr>
          <p:cNvPr id="2" name="TextBox 1">
            <a:extLst>
              <a:ext uri="{FF2B5EF4-FFF2-40B4-BE49-F238E27FC236}">
                <a16:creationId xmlns:a16="http://schemas.microsoft.com/office/drawing/2014/main" id="{76BD6599-94C3-44A2-A9AC-C064C31CF622}"/>
              </a:ext>
            </a:extLst>
          </p:cNvPr>
          <p:cNvSpPr txBox="1"/>
          <p:nvPr/>
        </p:nvSpPr>
        <p:spPr>
          <a:xfrm>
            <a:off x="597407" y="524256"/>
            <a:ext cx="10112157" cy="2018694"/>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4400" dirty="0">
                <a:solidFill>
                  <a:srgbClr val="C00000"/>
                </a:solidFill>
                <a:effectLst>
                  <a:outerShdw blurRad="38100" dist="38100" dir="2700000" algn="tl">
                    <a:srgbClr val="000000">
                      <a:alpha val="43137"/>
                    </a:srgbClr>
                  </a:outerShdw>
                </a:effectLst>
              </a:rPr>
              <a:t>Truth is what </a:t>
            </a:r>
            <a:r>
              <a:rPr lang="en-US" sz="4400" b="1" dirty="0">
                <a:solidFill>
                  <a:srgbClr val="C00000"/>
                </a:solidFill>
                <a:effectLst>
                  <a:outerShdw blurRad="38100" dist="38100" dir="2700000" algn="tl">
                    <a:srgbClr val="000000">
                      <a:alpha val="43137"/>
                    </a:srgbClr>
                  </a:outerShdw>
                </a:effectLst>
              </a:rPr>
              <a:t>corresponds</a:t>
            </a:r>
            <a:r>
              <a:rPr lang="en-US" sz="4400" dirty="0">
                <a:solidFill>
                  <a:srgbClr val="C00000"/>
                </a:solidFill>
                <a:effectLst>
                  <a:outerShdw blurRad="38100" dist="38100" dir="2700000" algn="tl">
                    <a:srgbClr val="000000">
                      <a:alpha val="43137"/>
                    </a:srgbClr>
                  </a:outerShdw>
                </a:effectLst>
              </a:rPr>
              <a:t> to its referent.</a:t>
            </a:r>
          </a:p>
          <a:p>
            <a:pPr marL="285750" indent="-285750">
              <a:lnSpc>
                <a:spcPct val="150000"/>
              </a:lnSpc>
              <a:buFont typeface="Wingdings" panose="05000000000000000000" pitchFamily="2" charset="2"/>
              <a:buChar char="v"/>
            </a:pPr>
            <a:r>
              <a:rPr lang="en-US" sz="4400" dirty="0">
                <a:solidFill>
                  <a:srgbClr val="C00000"/>
                </a:solidFill>
                <a:effectLst>
                  <a:outerShdw blurRad="38100" dist="38100" dir="2700000" algn="tl">
                    <a:srgbClr val="000000">
                      <a:alpha val="43137"/>
                    </a:srgbClr>
                  </a:outerShdw>
                </a:effectLst>
              </a:rPr>
              <a:t>Truth is the actual factual!</a:t>
            </a:r>
          </a:p>
        </p:txBody>
      </p:sp>
      <p:sp>
        <p:nvSpPr>
          <p:cNvPr id="3" name="Slide Number Placeholder 2">
            <a:extLst>
              <a:ext uri="{FF2B5EF4-FFF2-40B4-BE49-F238E27FC236}">
                <a16:creationId xmlns:a16="http://schemas.microsoft.com/office/drawing/2014/main" id="{090AB754-3DF1-4F9D-94AB-5C13BD1D5621}"/>
              </a:ext>
            </a:extLst>
          </p:cNvPr>
          <p:cNvSpPr>
            <a:spLocks noGrp="1"/>
          </p:cNvSpPr>
          <p:nvPr>
            <p:ph type="sldNum" sz="quarter" idx="12"/>
          </p:nvPr>
        </p:nvSpPr>
        <p:spPr/>
        <p:txBody>
          <a:bodyPr/>
          <a:lstStyle/>
          <a:p>
            <a:fld id="{E113F77F-DE8D-4BF1-B5B6-797A90066CD8}" type="slidenum">
              <a:rPr lang="en-US" smtClean="0"/>
              <a:t>6</a:t>
            </a:fld>
            <a:endParaRPr lang="en-US"/>
          </a:p>
        </p:txBody>
      </p:sp>
    </p:spTree>
    <p:extLst>
      <p:ext uri="{BB962C8B-B14F-4D97-AF65-F5344CB8AC3E}">
        <p14:creationId xmlns:p14="http://schemas.microsoft.com/office/powerpoint/2010/main" val="3282668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B170DC-A4D0-4720-A3E9-253E30B41AAA}"/>
              </a:ext>
            </a:extLst>
          </p:cNvPr>
          <p:cNvPicPr>
            <a:picLocks noChangeAspect="1"/>
          </p:cNvPicPr>
          <p:nvPr/>
        </p:nvPicPr>
        <p:blipFill>
          <a:blip r:embed="rId3">
            <a:lum/>
            <a:alphaModFix/>
          </a:blip>
          <a:srcRect/>
          <a:stretch>
            <a:fillRect/>
          </a:stretch>
        </p:blipFill>
        <p:spPr>
          <a:xfrm>
            <a:off x="1" y="91"/>
            <a:ext cx="12192000" cy="6857820"/>
          </a:xfrm>
          <a:prstGeom prst="rect">
            <a:avLst/>
          </a:prstGeom>
          <a:noFill/>
          <a:ln>
            <a:noFill/>
          </a:ln>
        </p:spPr>
      </p:pic>
      <p:pic>
        <p:nvPicPr>
          <p:cNvPr id="4" name="Picture 3">
            <a:extLst>
              <a:ext uri="{FF2B5EF4-FFF2-40B4-BE49-F238E27FC236}">
                <a16:creationId xmlns:a16="http://schemas.microsoft.com/office/drawing/2014/main" id="{272DD50F-7F81-4529-A8A9-E224A36A9515}"/>
              </a:ext>
            </a:extLst>
          </p:cNvPr>
          <p:cNvPicPr>
            <a:picLocks noChangeAspect="1"/>
          </p:cNvPicPr>
          <p:nvPr/>
        </p:nvPicPr>
        <p:blipFill>
          <a:blip r:embed="rId4">
            <a:lum/>
            <a:alphaModFix/>
          </a:blip>
          <a:srcRect/>
          <a:stretch>
            <a:fillRect/>
          </a:stretch>
        </p:blipFill>
        <p:spPr>
          <a:xfrm>
            <a:off x="289702" y="282652"/>
            <a:ext cx="4978381" cy="6194023"/>
          </a:xfrm>
          <a:prstGeom prst="rect">
            <a:avLst/>
          </a:prstGeom>
          <a:noFill/>
          <a:ln>
            <a:noFill/>
          </a:ln>
        </p:spPr>
      </p:pic>
      <p:sp>
        <p:nvSpPr>
          <p:cNvPr id="7" name="Speech Bubble: Oval 6">
            <a:extLst>
              <a:ext uri="{FF2B5EF4-FFF2-40B4-BE49-F238E27FC236}">
                <a16:creationId xmlns:a16="http://schemas.microsoft.com/office/drawing/2014/main" id="{ACFC605A-0A97-4749-B015-423FE4A8F8A9}"/>
              </a:ext>
            </a:extLst>
          </p:cNvPr>
          <p:cNvSpPr/>
          <p:nvPr/>
        </p:nvSpPr>
        <p:spPr>
          <a:xfrm>
            <a:off x="5557784" y="172279"/>
            <a:ext cx="6344514" cy="2021222"/>
          </a:xfrm>
          <a:prstGeom prst="wedgeEllipseCallout">
            <a:avLst>
              <a:gd name="adj1" fmla="val -84735"/>
              <a:gd name="adj2" fmla="val 11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 name="Text Placeholder 2">
            <a:extLst>
              <a:ext uri="{FF2B5EF4-FFF2-40B4-BE49-F238E27FC236}">
                <a16:creationId xmlns:a16="http://schemas.microsoft.com/office/drawing/2014/main" id="{CDC27335-3C77-4CA7-9EB6-7DE93BC7E1E1}"/>
              </a:ext>
            </a:extLst>
          </p:cNvPr>
          <p:cNvSpPr txBox="1">
            <a:spLocks noGrp="1"/>
          </p:cNvSpPr>
          <p:nvPr>
            <p:ph type="body" idx="4294967295"/>
          </p:nvPr>
        </p:nvSpPr>
        <p:spPr>
          <a:xfrm>
            <a:off x="5855086" y="819746"/>
            <a:ext cx="6626616" cy="818109"/>
          </a:xfrm>
        </p:spPr>
        <p:txBody>
          <a:bodyPr vert="horz" wrap="square" lIns="0" tIns="0" rIns="0" bIns="0" rtlCol="0" anchor="t" anchorCtr="0" compatLnSpc="1">
            <a:spAutoFit/>
          </a:bodyPr>
          <a:lstStyle/>
          <a:p>
            <a:pPr marL="134110" indent="0">
              <a:lnSpc>
                <a:spcPct val="118000"/>
              </a:lnSpc>
              <a:buNone/>
              <a:tabLst>
                <a:tab pos="522076" algn="l"/>
                <a:tab pos="660107" algn="l"/>
                <a:tab pos="1213099" algn="l"/>
                <a:tab pos="1766091" algn="l"/>
                <a:tab pos="2319083" algn="l"/>
                <a:tab pos="2872075" algn="l"/>
                <a:tab pos="3425066" algn="l"/>
                <a:tab pos="3978060" algn="l"/>
                <a:tab pos="4531052" algn="l"/>
                <a:tab pos="5084045" algn="l"/>
                <a:tab pos="5637036" algn="l"/>
                <a:tab pos="6190031" algn="l"/>
                <a:tab pos="6743023" algn="l"/>
                <a:tab pos="7296014" algn="l"/>
                <a:tab pos="7849006" algn="l"/>
                <a:tab pos="8401999" algn="l"/>
                <a:tab pos="8954991" algn="l"/>
                <a:tab pos="9507983" algn="l"/>
                <a:tab pos="10060975" algn="l"/>
                <a:tab pos="10613967" algn="l"/>
                <a:tab pos="11166961" algn="l"/>
              </a:tabLst>
            </a:pPr>
            <a:r>
              <a:rPr lang="en-US" sz="4800" dirty="0">
                <a:solidFill>
                  <a:schemeClr val="bg1"/>
                </a:solidFill>
                <a:latin typeface="Hobo Std" pitchFamily="34"/>
              </a:rPr>
              <a:t>“Why give a </a:t>
            </a:r>
            <a:r>
              <a:rPr lang="en-US" sz="4800" b="1" i="1" dirty="0">
                <a:solidFill>
                  <a:schemeClr val="bg1"/>
                </a:solidFill>
                <a:latin typeface="Hobo Std" pitchFamily="34"/>
              </a:rPr>
              <a:t>Hoot</a:t>
            </a:r>
            <a:r>
              <a:rPr lang="en-US" sz="4800" b="1" dirty="0">
                <a:solidFill>
                  <a:schemeClr val="bg1"/>
                </a:solidFill>
                <a:latin typeface="Hobo Std" pitchFamily="34"/>
              </a:rPr>
              <a:t>?”</a:t>
            </a:r>
          </a:p>
        </p:txBody>
      </p:sp>
      <p:sp>
        <p:nvSpPr>
          <p:cNvPr id="8" name="TextBox 7">
            <a:extLst>
              <a:ext uri="{FF2B5EF4-FFF2-40B4-BE49-F238E27FC236}">
                <a16:creationId xmlns:a16="http://schemas.microsoft.com/office/drawing/2014/main" id="{3F015614-601D-4AE5-A639-FB2C88B4A0FF}"/>
              </a:ext>
            </a:extLst>
          </p:cNvPr>
          <p:cNvSpPr txBox="1"/>
          <p:nvPr/>
        </p:nvSpPr>
        <p:spPr>
          <a:xfrm>
            <a:off x="5268083" y="2174949"/>
            <a:ext cx="6872241" cy="4154984"/>
          </a:xfrm>
          <a:prstGeom prst="rect">
            <a:avLst/>
          </a:prstGeom>
          <a:noFill/>
        </p:spPr>
        <p:txBody>
          <a:bodyPr wrap="square" rtlCol="0">
            <a:spAutoFit/>
          </a:bodyPr>
          <a:lstStyle/>
          <a:p>
            <a:pPr marL="285750" indent="-285750">
              <a:buFont typeface="Wingdings" panose="05000000000000000000" pitchFamily="2" charset="2"/>
              <a:buChar char="Ø"/>
            </a:pPr>
            <a:r>
              <a:rPr lang="en-US" sz="3600" dirty="0">
                <a:effectLst>
                  <a:outerShdw blurRad="38100" dist="38100" dir="2700000" algn="tl">
                    <a:srgbClr val="000000">
                      <a:alpha val="43137"/>
                    </a:srgbClr>
                  </a:outerShdw>
                </a:effectLst>
              </a:rPr>
              <a:t>Religious and ethical claims are predicated on truth.</a:t>
            </a:r>
          </a:p>
          <a:p>
            <a:pPr marL="285750" indent="-285750">
              <a:buFont typeface="Wingdings" panose="05000000000000000000" pitchFamily="2" charset="2"/>
              <a:buChar char="Ø"/>
            </a:pPr>
            <a:endParaRPr lang="en-US" sz="2400" dirty="0">
              <a:effectLst>
                <a:outerShdw blurRad="38100" dist="38100" dir="2700000" algn="tl">
                  <a:srgbClr val="000000">
                    <a:alpha val="43137"/>
                  </a:srgbClr>
                </a:outerShdw>
              </a:effectLst>
            </a:endParaRPr>
          </a:p>
          <a:p>
            <a:pPr marL="285750" indent="-285750">
              <a:buFont typeface="Wingdings" panose="05000000000000000000" pitchFamily="2" charset="2"/>
              <a:buChar char="Ø"/>
            </a:pPr>
            <a:r>
              <a:rPr lang="en-US" sz="3600" dirty="0">
                <a:effectLst>
                  <a:outerShdw blurRad="38100" dist="38100" dir="2700000" algn="tl">
                    <a:srgbClr val="000000">
                      <a:alpha val="43137"/>
                    </a:srgbClr>
                  </a:outerShdw>
                </a:effectLst>
              </a:rPr>
              <a:t>Relativists think each person can have his/her “truth.”</a:t>
            </a:r>
          </a:p>
          <a:p>
            <a:pPr marL="285750" indent="-285750">
              <a:buFont typeface="Wingdings" panose="05000000000000000000" pitchFamily="2" charset="2"/>
              <a:buChar char="Ø"/>
            </a:pPr>
            <a:endParaRPr lang="en-US" sz="2400" dirty="0">
              <a:effectLst>
                <a:outerShdw blurRad="38100" dist="38100" dir="2700000" algn="tl">
                  <a:srgbClr val="000000">
                    <a:alpha val="43137"/>
                  </a:srgbClr>
                </a:outerShdw>
              </a:effectLst>
            </a:endParaRPr>
          </a:p>
          <a:p>
            <a:pPr marL="285750" indent="-285750">
              <a:buFont typeface="Wingdings" panose="05000000000000000000" pitchFamily="2" charset="2"/>
              <a:buChar char="Ø"/>
            </a:pPr>
            <a:r>
              <a:rPr lang="en-US" sz="3600" dirty="0">
                <a:effectLst>
                  <a:outerShdw blurRad="38100" dist="38100" dir="2700000" algn="tl">
                    <a:srgbClr val="000000">
                      <a:alpha val="43137"/>
                    </a:srgbClr>
                  </a:outerShdw>
                </a:effectLst>
              </a:rPr>
              <a:t>If Relativism is true, nothing else we say today matters!</a:t>
            </a:r>
          </a:p>
        </p:txBody>
      </p:sp>
      <p:sp>
        <p:nvSpPr>
          <p:cNvPr id="5" name="Slide Number Placeholder 4">
            <a:extLst>
              <a:ext uri="{FF2B5EF4-FFF2-40B4-BE49-F238E27FC236}">
                <a16:creationId xmlns:a16="http://schemas.microsoft.com/office/drawing/2014/main" id="{45A29DD7-5F92-449C-B4EA-71B39120DB48}"/>
              </a:ext>
            </a:extLst>
          </p:cNvPr>
          <p:cNvSpPr>
            <a:spLocks noGrp="1"/>
          </p:cNvSpPr>
          <p:nvPr>
            <p:ph type="sldNum" sz="quarter" idx="12"/>
          </p:nvPr>
        </p:nvSpPr>
        <p:spPr/>
        <p:txBody>
          <a:bodyPr/>
          <a:lstStyle/>
          <a:p>
            <a:fld id="{E113F77F-DE8D-4BF1-B5B6-797A90066CD8}" type="slidenum">
              <a:rPr lang="en-US" smtClean="0"/>
              <a:t>7</a:t>
            </a:fld>
            <a:endParaRPr lang="en-US"/>
          </a:p>
        </p:txBody>
      </p:sp>
    </p:spTree>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A58A45-4C2E-4EF9-8783-D381E4AB7460}"/>
              </a:ext>
            </a:extLst>
          </p:cNvPr>
          <p:cNvPicPr>
            <a:picLocks noChangeAspect="1"/>
          </p:cNvPicPr>
          <p:nvPr/>
        </p:nvPicPr>
        <p:blipFill>
          <a:blip r:embed="rId3">
            <a:lum/>
            <a:alphaModFix/>
          </a:blip>
          <a:srcRect/>
          <a:stretch>
            <a:fillRect/>
          </a:stretch>
        </p:blipFill>
        <p:spPr>
          <a:xfrm>
            <a:off x="1" y="91"/>
            <a:ext cx="12192000" cy="6857820"/>
          </a:xfrm>
          <a:prstGeom prst="rect">
            <a:avLst/>
          </a:prstGeom>
          <a:noFill/>
          <a:ln>
            <a:noFill/>
          </a:ln>
        </p:spPr>
      </p:pic>
      <p:sp>
        <p:nvSpPr>
          <p:cNvPr id="8" name="Freeform: Shape 7">
            <a:extLst>
              <a:ext uri="{FF2B5EF4-FFF2-40B4-BE49-F238E27FC236}">
                <a16:creationId xmlns:a16="http://schemas.microsoft.com/office/drawing/2014/main" id="{001BD443-14F2-4FCD-A942-1098F6197C3C}"/>
              </a:ext>
            </a:extLst>
          </p:cNvPr>
          <p:cNvSpPr/>
          <p:nvPr/>
        </p:nvSpPr>
        <p:spPr>
          <a:xfrm>
            <a:off x="359369" y="1721922"/>
            <a:ext cx="4716214" cy="48466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08851" tIns="54425" rIns="108851" bIns="54425" anchor="t" anchorCtr="0" compatLnSpc="1">
            <a:noAutofit/>
          </a:bodyPr>
          <a:lstStyle/>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6000" dirty="0">
                <a:effectLst>
                  <a:outerShdw dist="17961" dir="2700000">
                    <a:scrgbClr r="0" g="0" b="0"/>
                  </a:outerShdw>
                </a:effectLst>
                <a:latin typeface="Hobo Std" pitchFamily="34"/>
                <a:ea typeface="Microsoft YaHei" pitchFamily="2"/>
                <a:cs typeface="Microsoft YaHei" pitchFamily="2"/>
              </a:rPr>
              <a:t>1. Opposites can’t both be true!</a:t>
            </a:r>
          </a:p>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6000" dirty="0">
                <a:effectLst>
                  <a:outerShdw dist="17961" dir="2700000">
                    <a:scrgbClr r="0" g="0" b="0"/>
                  </a:outerShdw>
                </a:effectLst>
                <a:latin typeface="Hobo Std" pitchFamily="34"/>
                <a:ea typeface="Microsoft YaHei" pitchFamily="2"/>
                <a:cs typeface="Microsoft YaHei" pitchFamily="2"/>
              </a:rPr>
              <a:t>  </a:t>
            </a:r>
          </a:p>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endParaRPr lang="en-US" sz="6000" dirty="0">
              <a:effectLst>
                <a:outerShdw dist="17961" dir="2700000">
                  <a:scrgbClr r="0" g="0" b="0"/>
                </a:outerShdw>
              </a:effectLst>
              <a:latin typeface="Hobo Std" pitchFamily="34"/>
              <a:ea typeface="Microsoft YaHei" pitchFamily="2"/>
              <a:cs typeface="Microsoft YaHei" pitchFamily="2"/>
            </a:endParaRPr>
          </a:p>
        </p:txBody>
      </p:sp>
      <p:sp>
        <p:nvSpPr>
          <p:cNvPr id="9" name="Freeform: Shape 8">
            <a:extLst>
              <a:ext uri="{FF2B5EF4-FFF2-40B4-BE49-F238E27FC236}">
                <a16:creationId xmlns:a16="http://schemas.microsoft.com/office/drawing/2014/main" id="{82CB74B5-E7B2-43E7-9924-3D158CEC7135}"/>
              </a:ext>
            </a:extLst>
          </p:cNvPr>
          <p:cNvSpPr/>
          <p:nvPr/>
        </p:nvSpPr>
        <p:spPr>
          <a:xfrm>
            <a:off x="1394449" y="415859"/>
            <a:ext cx="9297935" cy="103788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108851" tIns="54425" rIns="108851" bIns="54425" anchor="t" anchorCtr="0" compatLnSpc="1">
            <a:noAutofit/>
          </a:bodyPr>
          <a:lstStyle/>
          <a:p>
            <a:pPr algn="ct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4800" dirty="0">
                <a:effectLst>
                  <a:outerShdw dist="17961" dir="2700000">
                    <a:scrgbClr r="0" g="0" b="0"/>
                  </a:outerShdw>
                </a:effectLst>
                <a:latin typeface="Hobo Std" pitchFamily="34"/>
                <a:ea typeface="Microsoft YaHei" pitchFamily="2"/>
                <a:cs typeface="Microsoft YaHei" pitchFamily="2"/>
              </a:rPr>
              <a:t>(The Absolute Downfall of Relativism)</a:t>
            </a:r>
          </a:p>
        </p:txBody>
      </p:sp>
      <p:pic>
        <p:nvPicPr>
          <p:cNvPr id="3" name="Picture 2" descr="A picture containing text, tree, sign, outdoor&#10;&#10;Description automatically generated">
            <a:extLst>
              <a:ext uri="{FF2B5EF4-FFF2-40B4-BE49-F238E27FC236}">
                <a16:creationId xmlns:a16="http://schemas.microsoft.com/office/drawing/2014/main" id="{3E16B974-985D-4547-B1D3-E71FE3F55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253" y="1391328"/>
            <a:ext cx="5876926" cy="51772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lide Number Placeholder 1">
            <a:extLst>
              <a:ext uri="{FF2B5EF4-FFF2-40B4-BE49-F238E27FC236}">
                <a16:creationId xmlns:a16="http://schemas.microsoft.com/office/drawing/2014/main" id="{974D72DF-62DD-4295-80A4-65CFEBFF817D}"/>
              </a:ext>
            </a:extLst>
          </p:cNvPr>
          <p:cNvSpPr>
            <a:spLocks noGrp="1"/>
          </p:cNvSpPr>
          <p:nvPr>
            <p:ph type="sldNum" sz="quarter" idx="12"/>
          </p:nvPr>
        </p:nvSpPr>
        <p:spPr/>
        <p:txBody>
          <a:bodyPr/>
          <a:lstStyle/>
          <a:p>
            <a:fld id="{E113F77F-DE8D-4BF1-B5B6-797A90066CD8}" type="slidenum">
              <a:rPr lang="en-US" smtClean="0"/>
              <a:t>8</a:t>
            </a:fld>
            <a:endParaRPr lang="en-US"/>
          </a:p>
        </p:txBody>
      </p:sp>
    </p:spTree>
    <p:extLst>
      <p:ext uri="{BB962C8B-B14F-4D97-AF65-F5344CB8AC3E}">
        <p14:creationId xmlns:p14="http://schemas.microsoft.com/office/powerpoint/2010/main" val="222013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30008-2B90-47BC-8CDF-491A3584BAF5}"/>
              </a:ext>
            </a:extLst>
          </p:cNvPr>
          <p:cNvPicPr>
            <a:picLocks noChangeAspect="1"/>
          </p:cNvPicPr>
          <p:nvPr/>
        </p:nvPicPr>
        <p:blipFill>
          <a:blip r:embed="rId3">
            <a:lum/>
            <a:alphaModFix/>
          </a:blip>
          <a:srcRect/>
          <a:stretch>
            <a:fillRect/>
          </a:stretch>
        </p:blipFill>
        <p:spPr>
          <a:xfrm>
            <a:off x="1" y="91"/>
            <a:ext cx="12192000" cy="6857820"/>
          </a:xfrm>
          <a:prstGeom prst="rect">
            <a:avLst/>
          </a:prstGeom>
          <a:noFill/>
          <a:ln>
            <a:noFill/>
          </a:ln>
        </p:spPr>
      </p:pic>
      <p:sp>
        <p:nvSpPr>
          <p:cNvPr id="8" name="Freeform: Shape 7">
            <a:extLst>
              <a:ext uri="{FF2B5EF4-FFF2-40B4-BE49-F238E27FC236}">
                <a16:creationId xmlns:a16="http://schemas.microsoft.com/office/drawing/2014/main" id="{001BD443-14F2-4FCD-A942-1098F6197C3C}"/>
              </a:ext>
            </a:extLst>
          </p:cNvPr>
          <p:cNvSpPr/>
          <p:nvPr/>
        </p:nvSpPr>
        <p:spPr>
          <a:xfrm>
            <a:off x="359368" y="1721923"/>
            <a:ext cx="4778215" cy="7489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08851" tIns="54425" rIns="108851" bIns="54425" anchor="t" anchorCtr="0" compatLnSpc="1">
            <a:noAutofit/>
          </a:bodyPr>
          <a:lstStyle/>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3144" dirty="0">
                <a:effectLst>
                  <a:outerShdw dist="17961" dir="2700000">
                    <a:scrgbClr r="0" g="0" b="0"/>
                  </a:outerShdw>
                </a:effectLst>
                <a:latin typeface="Hobo Std" pitchFamily="34"/>
                <a:ea typeface="Microsoft YaHei" pitchFamily="2"/>
                <a:cs typeface="Microsoft YaHei" pitchFamily="2"/>
              </a:rPr>
              <a:t>1. </a:t>
            </a:r>
            <a:r>
              <a:rPr lang="en-US" sz="4838" dirty="0">
                <a:effectLst>
                  <a:outerShdw dist="17961" dir="2700000">
                    <a:scrgbClr r="0" g="0" b="0"/>
                  </a:outerShdw>
                </a:effectLst>
                <a:latin typeface="Hobo Std" pitchFamily="34"/>
                <a:ea typeface="Microsoft YaHei" pitchFamily="2"/>
                <a:cs typeface="Microsoft YaHei" pitchFamily="2"/>
              </a:rPr>
              <a:t>Opposites</a:t>
            </a:r>
          </a:p>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3144" dirty="0">
                <a:effectLst>
                  <a:outerShdw dist="17961" dir="2700000">
                    <a:scrgbClr r="0" g="0" b="0"/>
                  </a:outerShdw>
                </a:effectLst>
                <a:latin typeface="Hobo Std" pitchFamily="34"/>
                <a:ea typeface="Microsoft YaHei" pitchFamily="2"/>
                <a:cs typeface="Microsoft YaHei" pitchFamily="2"/>
              </a:rPr>
              <a:t>  </a:t>
            </a:r>
          </a:p>
          <a:p>
            <a:pP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endParaRPr lang="en-US" sz="3144" dirty="0">
              <a:effectLst>
                <a:outerShdw dist="17961" dir="2700000">
                  <a:scrgbClr r="0" g="0" b="0"/>
                </a:outerShdw>
              </a:effectLst>
              <a:latin typeface="Hobo Std" pitchFamily="34"/>
              <a:ea typeface="Microsoft YaHei" pitchFamily="2"/>
              <a:cs typeface="Microsoft YaHei" pitchFamily="2"/>
            </a:endParaRPr>
          </a:p>
        </p:txBody>
      </p:sp>
      <p:sp>
        <p:nvSpPr>
          <p:cNvPr id="9" name="Freeform: Shape 8">
            <a:extLst>
              <a:ext uri="{FF2B5EF4-FFF2-40B4-BE49-F238E27FC236}">
                <a16:creationId xmlns:a16="http://schemas.microsoft.com/office/drawing/2014/main" id="{82CB74B5-E7B2-43E7-9924-3D158CEC7135}"/>
              </a:ext>
            </a:extLst>
          </p:cNvPr>
          <p:cNvSpPr/>
          <p:nvPr/>
        </p:nvSpPr>
        <p:spPr>
          <a:xfrm>
            <a:off x="1394449" y="415859"/>
            <a:ext cx="9297935" cy="103788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108851" tIns="54425" rIns="108851" bIns="54425" anchor="t" anchorCtr="0" compatLnSpc="1">
            <a:noAutofit/>
          </a:bodyPr>
          <a:lstStyle/>
          <a:p>
            <a:pPr algn="ctr" hangingPunct="0">
              <a:lnSpc>
                <a:spcPct val="93000"/>
              </a:lnSpc>
              <a:tabLst>
                <a:tab pos="0" algn="l"/>
                <a:tab pos="552992" algn="l"/>
                <a:tab pos="1105984" algn="l"/>
                <a:tab pos="1658976" algn="l"/>
                <a:tab pos="2211969" algn="l"/>
                <a:tab pos="2764961" algn="l"/>
                <a:tab pos="3317952" algn="l"/>
                <a:tab pos="3870945" algn="l"/>
                <a:tab pos="4423938" algn="l"/>
                <a:tab pos="4976930" algn="l"/>
                <a:tab pos="5529922" algn="l"/>
                <a:tab pos="6082914" algn="l"/>
                <a:tab pos="6635906" algn="l"/>
                <a:tab pos="7188899" algn="l"/>
                <a:tab pos="7741890" algn="l"/>
                <a:tab pos="8294884" algn="l"/>
                <a:tab pos="8847876" algn="l"/>
                <a:tab pos="9400868" algn="l"/>
                <a:tab pos="9953860" algn="l"/>
                <a:tab pos="10506853" algn="l"/>
                <a:tab pos="11059845" algn="l"/>
              </a:tabLst>
            </a:pPr>
            <a:r>
              <a:rPr lang="en-US" sz="4800" dirty="0">
                <a:effectLst>
                  <a:outerShdw dist="17961" dir="2700000">
                    <a:scrgbClr r="0" g="0" b="0"/>
                  </a:outerShdw>
                </a:effectLst>
                <a:latin typeface="Hobo Std" pitchFamily="34"/>
                <a:ea typeface="Microsoft YaHei" pitchFamily="2"/>
                <a:cs typeface="Microsoft YaHei" pitchFamily="2"/>
              </a:rPr>
              <a:t>(The Absolute Downfall of Relativism)</a:t>
            </a:r>
          </a:p>
        </p:txBody>
      </p:sp>
      <p:sp>
        <p:nvSpPr>
          <p:cNvPr id="10" name="TextBox 9">
            <a:extLst>
              <a:ext uri="{FF2B5EF4-FFF2-40B4-BE49-F238E27FC236}">
                <a16:creationId xmlns:a16="http://schemas.microsoft.com/office/drawing/2014/main" id="{FF473064-B2C7-480F-9611-0966FD835E13}"/>
              </a:ext>
            </a:extLst>
          </p:cNvPr>
          <p:cNvSpPr txBox="1"/>
          <p:nvPr/>
        </p:nvSpPr>
        <p:spPr>
          <a:xfrm>
            <a:off x="297348" y="4248881"/>
            <a:ext cx="4630111" cy="1261884"/>
          </a:xfrm>
          <a:prstGeom prst="rect">
            <a:avLst/>
          </a:prstGeom>
          <a:noFill/>
        </p:spPr>
        <p:txBody>
          <a:bodyPr wrap="square" rtlCol="0">
            <a:spAutoFit/>
          </a:bodyPr>
          <a:lstStyle/>
          <a:p>
            <a:r>
              <a:rPr lang="en-US" sz="3600" dirty="0">
                <a:solidFill>
                  <a:schemeClr val="accent6">
                    <a:lumMod val="50000"/>
                  </a:schemeClr>
                </a:solidFill>
                <a:effectLst>
                  <a:outerShdw blurRad="38100" dist="38100" dir="2700000" algn="tl">
                    <a:srgbClr val="000000">
                      <a:alpha val="43137"/>
                    </a:srgbClr>
                  </a:outerShdw>
                </a:effectLst>
              </a:rPr>
              <a:t>My “truth”:</a:t>
            </a:r>
          </a:p>
          <a:p>
            <a:r>
              <a:rPr lang="en-US" sz="3600" dirty="0">
                <a:solidFill>
                  <a:srgbClr val="FF0000"/>
                </a:solidFill>
              </a:rPr>
              <a:t>“</a:t>
            </a:r>
            <a:r>
              <a:rPr lang="en-US" sz="4000" dirty="0">
                <a:solidFill>
                  <a:srgbClr val="FF0000"/>
                </a:solidFill>
              </a:rPr>
              <a:t>The</a:t>
            </a:r>
            <a:r>
              <a:rPr lang="en-US" sz="3600" dirty="0">
                <a:solidFill>
                  <a:srgbClr val="FF0000"/>
                </a:solidFill>
              </a:rPr>
              <a:t> bus </a:t>
            </a:r>
            <a:r>
              <a:rPr lang="en-US" sz="3600" b="1" dirty="0">
                <a:solidFill>
                  <a:srgbClr val="FF0000"/>
                </a:solidFill>
              </a:rPr>
              <a:t>won’t</a:t>
            </a:r>
            <a:r>
              <a:rPr lang="en-US" sz="3600" dirty="0">
                <a:solidFill>
                  <a:srgbClr val="FF0000"/>
                </a:solidFill>
              </a:rPr>
              <a:t> hi…...”</a:t>
            </a:r>
          </a:p>
        </p:txBody>
      </p:sp>
      <p:sp>
        <p:nvSpPr>
          <p:cNvPr id="2" name="TextBox 1">
            <a:extLst>
              <a:ext uri="{FF2B5EF4-FFF2-40B4-BE49-F238E27FC236}">
                <a16:creationId xmlns:a16="http://schemas.microsoft.com/office/drawing/2014/main" id="{63DD84CD-A7F4-4A1C-AAC6-7810FB8A7EBD}"/>
              </a:ext>
            </a:extLst>
          </p:cNvPr>
          <p:cNvSpPr txBox="1"/>
          <p:nvPr/>
        </p:nvSpPr>
        <p:spPr>
          <a:xfrm>
            <a:off x="170712" y="2601632"/>
            <a:ext cx="4993375" cy="1323439"/>
          </a:xfrm>
          <a:prstGeom prst="rect">
            <a:avLst/>
          </a:prstGeom>
          <a:noFill/>
        </p:spPr>
        <p:txBody>
          <a:bodyPr wrap="square" rtlCol="0">
            <a:spAutoFit/>
          </a:bodyPr>
          <a:lstStyle/>
          <a:p>
            <a:r>
              <a:rPr lang="en-US" sz="4000" dirty="0">
                <a:solidFill>
                  <a:schemeClr val="accent6">
                    <a:lumMod val="50000"/>
                  </a:schemeClr>
                </a:solidFill>
                <a:effectLst>
                  <a:outerShdw blurRad="38100" dist="38100" dir="2700000" algn="tl">
                    <a:srgbClr val="000000">
                      <a:alpha val="43137"/>
                    </a:srgbClr>
                  </a:outerShdw>
                </a:effectLst>
              </a:rPr>
              <a:t>Your “truth”:</a:t>
            </a:r>
          </a:p>
          <a:p>
            <a:r>
              <a:rPr lang="en-US" sz="4000" dirty="0">
                <a:solidFill>
                  <a:srgbClr val="FF0000"/>
                </a:solidFill>
              </a:rPr>
              <a:t>“The bus </a:t>
            </a:r>
            <a:r>
              <a:rPr lang="en-US" sz="4000" b="1" dirty="0">
                <a:solidFill>
                  <a:srgbClr val="FF0000"/>
                </a:solidFill>
              </a:rPr>
              <a:t>will</a:t>
            </a:r>
            <a:r>
              <a:rPr lang="en-US" sz="4000" dirty="0">
                <a:solidFill>
                  <a:srgbClr val="FF0000"/>
                </a:solidFill>
              </a:rPr>
              <a:t> hit you!”</a:t>
            </a:r>
          </a:p>
        </p:txBody>
      </p:sp>
      <p:pic>
        <p:nvPicPr>
          <p:cNvPr id="6" name="Content Placeholder 3">
            <a:extLst>
              <a:ext uri="{FF2B5EF4-FFF2-40B4-BE49-F238E27FC236}">
                <a16:creationId xmlns:a16="http://schemas.microsoft.com/office/drawing/2014/main" id="{DAE2B492-0E33-4BFC-A8E9-9B7C1EA97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472" y="1459099"/>
            <a:ext cx="6856151" cy="48972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A77E3CBE-2019-4A26-80D2-3B8D7F4C7C27}"/>
              </a:ext>
            </a:extLst>
          </p:cNvPr>
          <p:cNvSpPr>
            <a:spLocks noGrp="1"/>
          </p:cNvSpPr>
          <p:nvPr>
            <p:ph type="sldNum" sz="quarter" idx="12"/>
          </p:nvPr>
        </p:nvSpPr>
        <p:spPr/>
        <p:txBody>
          <a:bodyPr/>
          <a:lstStyle/>
          <a:p>
            <a:fld id="{E113F77F-DE8D-4BF1-B5B6-797A90066CD8}" type="slidenum">
              <a:rPr lang="en-US" smtClean="0"/>
              <a:t>9</a:t>
            </a:fld>
            <a:endParaRPr lang="en-US"/>
          </a:p>
        </p:txBody>
      </p:sp>
    </p:spTree>
    <p:extLst>
      <p:ext uri="{BB962C8B-B14F-4D97-AF65-F5344CB8AC3E}">
        <p14:creationId xmlns:p14="http://schemas.microsoft.com/office/powerpoint/2010/main" val="906266096"/>
      </p:ext>
    </p:extLst>
  </p:cSld>
  <p:clrMapOvr>
    <a:masterClrMapping/>
  </p:clrMapOvr>
  <p:transition spd="slow">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3749</TotalTime>
  <Words>5545</Words>
  <Application>Microsoft Macintosh PowerPoint</Application>
  <PresentationFormat>Widescreen</PresentationFormat>
  <Paragraphs>665</Paragraphs>
  <Slides>58</Slides>
  <Notes>55</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8" baseType="lpstr">
      <vt:lpstr>Adobe Caslon Pro Bold</vt:lpstr>
      <vt:lpstr>Aharoni</vt:lpstr>
      <vt:lpstr>Algerian</vt:lpstr>
      <vt:lpstr>Arial</vt:lpstr>
      <vt:lpstr>Blackoak Std</vt:lpstr>
      <vt:lpstr>Bookman Old Style</vt:lpstr>
      <vt:lpstr>Britannic Bold</vt:lpstr>
      <vt:lpstr>Calibri</vt:lpstr>
      <vt:lpstr>Calibri Light</vt:lpstr>
      <vt:lpstr>Courier New</vt:lpstr>
      <vt:lpstr>Felix Titling</vt:lpstr>
      <vt:lpstr>Harrington</vt:lpstr>
      <vt:lpstr>Hobo Std</vt:lpstr>
      <vt:lpstr>inherit</vt:lpstr>
      <vt:lpstr>Roboto</vt:lpstr>
      <vt:lpstr>Times New Roman</vt:lpstr>
      <vt:lpstr>Trajan Pro</vt:lpstr>
      <vt:lpstr>Wingdings</vt:lpstr>
      <vt:lpstr>Office Theme</vt:lpstr>
      <vt:lpstr>Slide</vt:lpstr>
      <vt:lpstr>APOLOGETICS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ABSOLUTE Moral Values</vt:lpstr>
      <vt:lpstr>ABSOLUTE Moral Values</vt:lpstr>
      <vt:lpstr>ABSOLUTE Moral Values</vt:lpstr>
      <vt:lpstr>Every law has a lawgiver.</vt:lpstr>
      <vt:lpstr>Every law has a lawgiver.</vt:lpstr>
      <vt:lpstr>ABSOLUTE Moral Values</vt:lpstr>
      <vt:lpstr>There is an Absolute Moral Law (AML).</vt:lpstr>
      <vt:lpstr>ABSOLUTE Moral Values</vt:lpstr>
      <vt:lpstr>PowerPoint Presentation</vt:lpstr>
      <vt:lpstr>PowerPoint Presentation</vt:lpstr>
      <vt:lpstr>Whodunit? (Grounds Morality) Suspect Lineup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Foland</dc:creator>
  <cp:lastModifiedBy>yalew</cp:lastModifiedBy>
  <cp:revision>170</cp:revision>
  <cp:lastPrinted>2022-01-08T14:26:34Z</cp:lastPrinted>
  <dcterms:created xsi:type="dcterms:W3CDTF">2021-12-31T00:45:53Z</dcterms:created>
  <dcterms:modified xsi:type="dcterms:W3CDTF">2022-01-08T21:59:48Z</dcterms:modified>
</cp:coreProperties>
</file>